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776" r:id="rId1"/>
  </p:sldMasterIdLst>
  <p:notesMasterIdLst>
    <p:notesMasterId r:id="rId30"/>
  </p:notesMasterIdLst>
  <p:handoutMasterIdLst>
    <p:handoutMasterId r:id="rId31"/>
  </p:handoutMasterIdLst>
  <p:sldIdLst>
    <p:sldId id="555" r:id="rId2"/>
    <p:sldId id="601" r:id="rId3"/>
    <p:sldId id="600" r:id="rId4"/>
    <p:sldId id="570" r:id="rId5"/>
    <p:sldId id="596" r:id="rId6"/>
    <p:sldId id="591" r:id="rId7"/>
    <p:sldId id="589" r:id="rId8"/>
    <p:sldId id="595" r:id="rId9"/>
    <p:sldId id="593" r:id="rId10"/>
    <p:sldId id="592" r:id="rId11"/>
    <p:sldId id="594" r:id="rId12"/>
    <p:sldId id="597" r:id="rId13"/>
    <p:sldId id="604" r:id="rId14"/>
    <p:sldId id="605" r:id="rId15"/>
    <p:sldId id="606" r:id="rId16"/>
    <p:sldId id="607" r:id="rId17"/>
    <p:sldId id="608" r:id="rId18"/>
    <p:sldId id="602" r:id="rId19"/>
    <p:sldId id="572" r:id="rId20"/>
    <p:sldId id="573" r:id="rId21"/>
    <p:sldId id="574" r:id="rId22"/>
    <p:sldId id="575" r:id="rId23"/>
    <p:sldId id="577" r:id="rId24"/>
    <p:sldId id="603" r:id="rId25"/>
    <p:sldId id="569" r:id="rId26"/>
    <p:sldId id="609" r:id="rId27"/>
    <p:sldId id="587" r:id="rId28"/>
    <p:sldId id="610" r:id="rId29"/>
  </p:sldIdLst>
  <p:sldSz cx="9144000" cy="6858000" type="screen4x3"/>
  <p:notesSz cx="7010400" cy="9296400"/>
  <p:defaultTextStyle>
    <a:defPPr>
      <a:defRPr lang="en-US"/>
    </a:defPPr>
    <a:lvl1pPr algn="l" rtl="0" fontAlgn="base">
      <a:spcBef>
        <a:spcPct val="0"/>
      </a:spcBef>
      <a:spcAft>
        <a:spcPct val="0"/>
      </a:spcAft>
      <a:defRPr sz="1600" kern="1200">
        <a:solidFill>
          <a:schemeClr val="tx1"/>
        </a:solidFill>
        <a:latin typeface="Arial" charset="0"/>
        <a:ea typeface="+mn-ea"/>
        <a:cs typeface="+mn-cs"/>
      </a:defRPr>
    </a:lvl1pPr>
    <a:lvl2pPr marL="457200" algn="l" rtl="0" fontAlgn="base">
      <a:spcBef>
        <a:spcPct val="0"/>
      </a:spcBef>
      <a:spcAft>
        <a:spcPct val="0"/>
      </a:spcAft>
      <a:defRPr sz="1600" kern="1200">
        <a:solidFill>
          <a:schemeClr val="tx1"/>
        </a:solidFill>
        <a:latin typeface="Arial" charset="0"/>
        <a:ea typeface="+mn-ea"/>
        <a:cs typeface="+mn-cs"/>
      </a:defRPr>
    </a:lvl2pPr>
    <a:lvl3pPr marL="914400" algn="l" rtl="0" fontAlgn="base">
      <a:spcBef>
        <a:spcPct val="0"/>
      </a:spcBef>
      <a:spcAft>
        <a:spcPct val="0"/>
      </a:spcAft>
      <a:defRPr sz="1600" kern="1200">
        <a:solidFill>
          <a:schemeClr val="tx1"/>
        </a:solidFill>
        <a:latin typeface="Arial" charset="0"/>
        <a:ea typeface="+mn-ea"/>
        <a:cs typeface="+mn-cs"/>
      </a:defRPr>
    </a:lvl3pPr>
    <a:lvl4pPr marL="1371600" algn="l" rtl="0" fontAlgn="base">
      <a:spcBef>
        <a:spcPct val="0"/>
      </a:spcBef>
      <a:spcAft>
        <a:spcPct val="0"/>
      </a:spcAft>
      <a:defRPr sz="1600" kern="1200">
        <a:solidFill>
          <a:schemeClr val="tx1"/>
        </a:solidFill>
        <a:latin typeface="Arial" charset="0"/>
        <a:ea typeface="+mn-ea"/>
        <a:cs typeface="+mn-cs"/>
      </a:defRPr>
    </a:lvl4pPr>
    <a:lvl5pPr marL="1828800" algn="l" rtl="0" fontAlgn="base">
      <a:spcBef>
        <a:spcPct val="0"/>
      </a:spcBef>
      <a:spcAft>
        <a:spcPct val="0"/>
      </a:spcAft>
      <a:defRPr sz="1600" kern="1200">
        <a:solidFill>
          <a:schemeClr val="tx1"/>
        </a:solidFill>
        <a:latin typeface="Arial" charset="0"/>
        <a:ea typeface="+mn-ea"/>
        <a:cs typeface="+mn-cs"/>
      </a:defRPr>
    </a:lvl5pPr>
    <a:lvl6pPr marL="2286000" algn="l" defTabSz="914400" rtl="0" eaLnBrk="1" latinLnBrk="0" hangingPunct="1">
      <a:defRPr sz="1600" kern="1200">
        <a:solidFill>
          <a:schemeClr val="tx1"/>
        </a:solidFill>
        <a:latin typeface="Arial" charset="0"/>
        <a:ea typeface="+mn-ea"/>
        <a:cs typeface="+mn-cs"/>
      </a:defRPr>
    </a:lvl6pPr>
    <a:lvl7pPr marL="2743200" algn="l" defTabSz="914400" rtl="0" eaLnBrk="1" latinLnBrk="0" hangingPunct="1">
      <a:defRPr sz="1600" kern="1200">
        <a:solidFill>
          <a:schemeClr val="tx1"/>
        </a:solidFill>
        <a:latin typeface="Arial" charset="0"/>
        <a:ea typeface="+mn-ea"/>
        <a:cs typeface="+mn-cs"/>
      </a:defRPr>
    </a:lvl7pPr>
    <a:lvl8pPr marL="3200400" algn="l" defTabSz="914400" rtl="0" eaLnBrk="1" latinLnBrk="0" hangingPunct="1">
      <a:defRPr sz="1600" kern="1200">
        <a:solidFill>
          <a:schemeClr val="tx1"/>
        </a:solidFill>
        <a:latin typeface="Arial" charset="0"/>
        <a:ea typeface="+mn-ea"/>
        <a:cs typeface="+mn-cs"/>
      </a:defRPr>
    </a:lvl8pPr>
    <a:lvl9pPr marL="3657600" algn="l" defTabSz="914400" rtl="0" eaLnBrk="1" latinLnBrk="0" hangingPunct="1">
      <a:defRPr sz="1600" kern="1200">
        <a:solidFill>
          <a:schemeClr val="tx1"/>
        </a:solidFill>
        <a:latin typeface="Arial" charset="0"/>
        <a:ea typeface="+mn-ea"/>
        <a:cs typeface="+mn-cs"/>
      </a:defRPr>
    </a:lvl9pPr>
  </p:defaultTextStyle>
  <p:extLst>
    <p:ext uri="{521415D9-36F7-43E2-AB2F-B90AF26B5E84}">
      <p14:sectionLst xmlns:p14="http://schemas.microsoft.com/office/powerpoint/2010/main">
        <p14:section name="Default Section" id="{272018CA-5A7A-48A7-B8EA-357BF2BB49EA}">
          <p14:sldIdLst>
            <p14:sldId id="555"/>
            <p14:sldId id="601"/>
            <p14:sldId id="600"/>
            <p14:sldId id="570"/>
          </p14:sldIdLst>
        </p14:section>
        <p14:section name="Micro" id="{3F3DECDC-12CE-43B4-92E5-ED0D1A5CDA59}">
          <p14:sldIdLst>
            <p14:sldId id="596"/>
            <p14:sldId id="591"/>
            <p14:sldId id="589"/>
            <p14:sldId id="595"/>
            <p14:sldId id="593"/>
            <p14:sldId id="592"/>
            <p14:sldId id="594"/>
          </p14:sldIdLst>
        </p14:section>
        <p14:section name="Human" id="{4536A122-924D-45C8-AC2F-D7859A0D4BB4}">
          <p14:sldIdLst>
            <p14:sldId id="597"/>
            <p14:sldId id="604"/>
            <p14:sldId id="605"/>
            <p14:sldId id="606"/>
            <p14:sldId id="607"/>
            <p14:sldId id="608"/>
          </p14:sldIdLst>
        </p14:section>
        <p14:section name="Variant Calling" id="{24723C78-E696-444F-B5F4-10F053435B1E}">
          <p14:sldIdLst>
            <p14:sldId id="602"/>
            <p14:sldId id="572"/>
            <p14:sldId id="573"/>
            <p14:sldId id="574"/>
            <p14:sldId id="575"/>
            <p14:sldId id="577"/>
          </p14:sldIdLst>
        </p14:section>
        <p14:section name="Validation" id="{35A39977-5DFC-48B9-80C6-6C4A3E80BC4C}">
          <p14:sldIdLst>
            <p14:sldId id="603"/>
            <p14:sldId id="569"/>
            <p14:sldId id="609"/>
            <p14:sldId id="587"/>
            <p14:sldId id="610"/>
          </p14:sldIdLst>
        </p14:section>
      </p14:sectionLst>
    </p:ext>
    <p:ext uri="{EFAFB233-063F-42B5-8137-9DF3F51BA10A}">
      <p15:sldGuideLst xmlns:p15="http://schemas.microsoft.com/office/powerpoint/2012/main">
        <p15:guide id="1" pos="4920" userDrawn="1">
          <p15:clr>
            <a:srgbClr val="A4A3A4"/>
          </p15:clr>
        </p15:guide>
        <p15:guide id="2" orient="horz" pos="3600" userDrawn="1">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upchella, Mary Lynne" initials="KML" lastIdx="3" clrIdx="0">
    <p:extLst>
      <p:ext uri="{19B8F6BF-5375-455C-9EA6-DF929625EA0E}">
        <p15:presenceInfo xmlns:p15="http://schemas.microsoft.com/office/powerpoint/2012/main" userId="S-1-5-21-1557418390-1205104733-7473742-128530" providerId="AD"/>
      </p:ext>
    </p:extLst>
  </p:cmAuthor>
  <p:cmAuthor id="2" name="Thirupathirajan, Sheela" initials="TS" lastIdx="7" clrIdx="1">
    <p:extLst>
      <p:ext uri="{19B8F6BF-5375-455C-9EA6-DF929625EA0E}">
        <p15:presenceInfo xmlns:p15="http://schemas.microsoft.com/office/powerpoint/2012/main" userId="S-1-5-21-1557418390-1205104733-7473742-112651" providerId="AD"/>
      </p:ext>
    </p:extLst>
  </p:cmAuthor>
  <p:cmAuthor id="3" name="Lo, Barrick" initials="LB" lastIdx="12" clrIdx="2">
    <p:extLst>
      <p:ext uri="{19B8F6BF-5375-455C-9EA6-DF929625EA0E}">
        <p15:presenceInfo xmlns:p15="http://schemas.microsoft.com/office/powerpoint/2012/main" userId="S-1-5-21-1557418390-1205104733-7473742-100454" providerId="AD"/>
      </p:ext>
    </p:extLst>
  </p:cmAuthor>
  <p:cmAuthor id="4" name="Beruti, Sue" initials="BS" lastIdx="2" clrIdx="3">
    <p:extLst>
      <p:ext uri="{19B8F6BF-5375-455C-9EA6-DF929625EA0E}">
        <p15:presenceInfo xmlns:p15="http://schemas.microsoft.com/office/powerpoint/2012/main" userId="S-1-5-21-1557418390-1205104733-7473742-163058"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D7C7C"/>
    <a:srgbClr val="97AD4A"/>
    <a:srgbClr val="3E7EBE"/>
    <a:srgbClr val="7C487A"/>
    <a:srgbClr val="A92C2F"/>
    <a:srgbClr val="31859C"/>
    <a:srgbClr val="885087"/>
    <a:srgbClr val="FFFFFF"/>
    <a:srgbClr val="63BE7B"/>
    <a:srgbClr val="FA927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412" autoAdjust="0"/>
    <p:restoredTop sz="95268" autoAdjust="0"/>
  </p:normalViewPr>
  <p:slideViewPr>
    <p:cSldViewPr snapToGrid="0">
      <p:cViewPr varScale="1">
        <p:scale>
          <a:sx n="81" d="100"/>
          <a:sy n="81" d="100"/>
        </p:scale>
        <p:origin x="1566" y="90"/>
      </p:cViewPr>
      <p:guideLst>
        <p:guide pos="4920"/>
        <p:guide orient="horz" pos="360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40" d="100"/>
        <a:sy n="140" d="100"/>
      </p:scale>
      <p:origin x="0" y="7120"/>
    </p:cViewPr>
  </p:sorterViewPr>
  <p:notesViewPr>
    <p:cSldViewPr snapToGrid="0">
      <p:cViewPr varScale="1">
        <p:scale>
          <a:sx n="81" d="100"/>
          <a:sy n="81" d="100"/>
        </p:scale>
        <p:origin x="-2268" y="-84"/>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commentAuthors" Target="commentAuthors.xml"/><Relationship Id="rId37"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Pre-WGS</c:v>
                </c:pt>
              </c:strCache>
            </c:strRef>
          </c:tx>
          <c:spPr>
            <a:solidFill>
              <a:srgbClr val="4C80BF"/>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No. of clusters detected</c:v>
                </c:pt>
                <c:pt idx="1">
                  <c:v>No. of clusters detected sooner or only by WGS</c:v>
                </c:pt>
                <c:pt idx="2">
                  <c:v>No. of outbreaks solved (food source identified)</c:v>
                </c:pt>
                <c:pt idx="3">
                  <c:v>Median no. of cases per cluster</c:v>
                </c:pt>
                <c:pt idx="4">
                  <c:v>No. of cases linked to food source</c:v>
                </c:pt>
              </c:strCache>
            </c:strRef>
          </c:cat>
          <c:val>
            <c:numRef>
              <c:f>Sheet1!$B$2:$B$6</c:f>
              <c:numCache>
                <c:formatCode>General</c:formatCode>
                <c:ptCount val="5"/>
                <c:pt idx="0">
                  <c:v>14</c:v>
                </c:pt>
                <c:pt idx="1">
                  <c:v>0</c:v>
                </c:pt>
                <c:pt idx="2">
                  <c:v>1</c:v>
                </c:pt>
                <c:pt idx="3">
                  <c:v>6</c:v>
                </c:pt>
                <c:pt idx="4">
                  <c:v>6</c:v>
                </c:pt>
              </c:numCache>
            </c:numRef>
          </c:val>
          <c:extLst>
            <c:ext xmlns:c16="http://schemas.microsoft.com/office/drawing/2014/chart" uri="{C3380CC4-5D6E-409C-BE32-E72D297353CC}">
              <c16:uniqueId val="{00000000-61E8-4294-B8E7-E59B94DD0960}"/>
            </c:ext>
          </c:extLst>
        </c:ser>
        <c:ser>
          <c:idx val="1"/>
          <c:order val="1"/>
          <c:tx>
            <c:strRef>
              <c:f>Sheet1!$C$1</c:f>
              <c:strCache>
                <c:ptCount val="1"/>
                <c:pt idx="0">
                  <c:v>WGS Year 1</c:v>
                </c:pt>
              </c:strCache>
            </c:strRef>
          </c:tx>
          <c:spPr>
            <a:solidFill>
              <a:srgbClr val="C24F4A"/>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No. of clusters detected</c:v>
                </c:pt>
                <c:pt idx="1">
                  <c:v>No. of clusters detected sooner or only by WGS</c:v>
                </c:pt>
                <c:pt idx="2">
                  <c:v>No. of outbreaks solved (food source identified)</c:v>
                </c:pt>
                <c:pt idx="3">
                  <c:v>Median no. of cases per cluster</c:v>
                </c:pt>
                <c:pt idx="4">
                  <c:v>No. of cases linked to food source</c:v>
                </c:pt>
              </c:strCache>
            </c:strRef>
          </c:cat>
          <c:val>
            <c:numRef>
              <c:f>Sheet1!$C$2:$C$6</c:f>
              <c:numCache>
                <c:formatCode>General</c:formatCode>
                <c:ptCount val="5"/>
                <c:pt idx="0">
                  <c:v>19</c:v>
                </c:pt>
                <c:pt idx="1">
                  <c:v>6</c:v>
                </c:pt>
                <c:pt idx="2">
                  <c:v>4</c:v>
                </c:pt>
                <c:pt idx="3">
                  <c:v>4</c:v>
                </c:pt>
                <c:pt idx="4">
                  <c:v>16</c:v>
                </c:pt>
              </c:numCache>
            </c:numRef>
          </c:val>
          <c:extLst>
            <c:ext xmlns:c16="http://schemas.microsoft.com/office/drawing/2014/chart" uri="{C3380CC4-5D6E-409C-BE32-E72D297353CC}">
              <c16:uniqueId val="{00000001-61E8-4294-B8E7-E59B94DD0960}"/>
            </c:ext>
          </c:extLst>
        </c:ser>
        <c:ser>
          <c:idx val="2"/>
          <c:order val="2"/>
          <c:tx>
            <c:strRef>
              <c:f>Sheet1!$D$1</c:f>
              <c:strCache>
                <c:ptCount val="1"/>
                <c:pt idx="0">
                  <c:v>WGS Year 2</c:v>
                </c:pt>
              </c:strCache>
            </c:strRef>
          </c:tx>
          <c:spPr>
            <a:solidFill>
              <a:srgbClr val="9BBC5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No. of clusters detected</c:v>
                </c:pt>
                <c:pt idx="1">
                  <c:v>No. of clusters detected sooner or only by WGS</c:v>
                </c:pt>
                <c:pt idx="2">
                  <c:v>No. of outbreaks solved (food source identified)</c:v>
                </c:pt>
                <c:pt idx="3">
                  <c:v>Median no. of cases per cluster</c:v>
                </c:pt>
                <c:pt idx="4">
                  <c:v>No. of cases linked to food source</c:v>
                </c:pt>
              </c:strCache>
            </c:strRef>
          </c:cat>
          <c:val>
            <c:numRef>
              <c:f>Sheet1!$D$2:$D$6</c:f>
              <c:numCache>
                <c:formatCode>General</c:formatCode>
                <c:ptCount val="5"/>
                <c:pt idx="0">
                  <c:v>21</c:v>
                </c:pt>
                <c:pt idx="1">
                  <c:v>6</c:v>
                </c:pt>
                <c:pt idx="2">
                  <c:v>9</c:v>
                </c:pt>
                <c:pt idx="3">
                  <c:v>3</c:v>
                </c:pt>
                <c:pt idx="4">
                  <c:v>93</c:v>
                </c:pt>
              </c:numCache>
            </c:numRef>
          </c:val>
          <c:extLst>
            <c:ext xmlns:c16="http://schemas.microsoft.com/office/drawing/2014/chart" uri="{C3380CC4-5D6E-409C-BE32-E72D297353CC}">
              <c16:uniqueId val="{00000002-61E8-4294-B8E7-E59B94DD0960}"/>
            </c:ext>
          </c:extLst>
        </c:ser>
        <c:dLbls>
          <c:showLegendKey val="0"/>
          <c:showVal val="0"/>
          <c:showCatName val="0"/>
          <c:showSerName val="0"/>
          <c:showPercent val="0"/>
          <c:showBubbleSize val="0"/>
        </c:dLbls>
        <c:gapWidth val="219"/>
        <c:overlap val="-27"/>
        <c:axId val="870650768"/>
        <c:axId val="870655264"/>
      </c:barChart>
      <c:catAx>
        <c:axId val="870650768"/>
        <c:scaling>
          <c:orientation val="minMax"/>
        </c:scaling>
        <c:delete val="1"/>
        <c:axPos val="b"/>
        <c:numFmt formatCode="General" sourceLinked="1"/>
        <c:majorTickMark val="none"/>
        <c:minorTickMark val="none"/>
        <c:tickLblPos val="nextTo"/>
        <c:crossAx val="870655264"/>
        <c:crosses val="autoZero"/>
        <c:auto val="1"/>
        <c:lblAlgn val="ctr"/>
        <c:lblOffset val="100"/>
        <c:noMultiLvlLbl val="0"/>
      </c:catAx>
      <c:valAx>
        <c:axId val="870655264"/>
        <c:scaling>
          <c:orientation val="minMax"/>
        </c:scaling>
        <c:delete val="0"/>
        <c:axPos val="l"/>
        <c:majorGridlines>
          <c:spPr>
            <a:ln w="6350" cap="flat" cmpd="sng" algn="ctr">
              <a:solidFill>
                <a:schemeClr val="bg2"/>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crossAx val="870650768"/>
        <c:crosses val="autoZero"/>
        <c:crossBetween val="between"/>
      </c:valAx>
      <c:spPr>
        <a:solidFill>
          <a:schemeClr val="bg1">
            <a:lumMod val="95000"/>
          </a:schemeClr>
        </a:solidFill>
        <a:ln>
          <a:noFill/>
        </a:ln>
        <a:effectLst/>
      </c:spPr>
    </c:plotArea>
    <c:plotVisOnly val="1"/>
    <c:dispBlanksAs val="gap"/>
    <c:showDLblsOverMax val="0"/>
  </c:chart>
  <c:spPr>
    <a:noFill/>
    <a:ln>
      <a:noFill/>
    </a:ln>
    <a:effectLst/>
  </c:spPr>
  <c:txPr>
    <a:bodyPr/>
    <a:lstStyle/>
    <a:p>
      <a:pPr>
        <a:defRPr sz="1200">
          <a:latin typeface="+mn-lt"/>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02" name="Rectangle 2"/>
          <p:cNvSpPr>
            <a:spLocks noGrp="1" noChangeArrowheads="1"/>
          </p:cNvSpPr>
          <p:nvPr>
            <p:ph type="hdr" sz="quarter"/>
          </p:nvPr>
        </p:nvSpPr>
        <p:spPr bwMode="auto">
          <a:xfrm>
            <a:off x="0" y="0"/>
            <a:ext cx="3038475" cy="465138"/>
          </a:xfrm>
          <a:prstGeom prst="rect">
            <a:avLst/>
          </a:prstGeom>
          <a:noFill/>
          <a:ln w="9525">
            <a:noFill/>
            <a:miter lim="800000"/>
            <a:headEnd/>
            <a:tailEnd/>
          </a:ln>
        </p:spPr>
        <p:txBody>
          <a:bodyPr vert="horz" wrap="square" lIns="93164" tIns="46582" rIns="93164" bIns="46582" numCol="1" anchor="t" anchorCtr="0" compatLnSpc="1">
            <a:prstTxWarp prst="textNoShape">
              <a:avLst/>
            </a:prstTxWarp>
          </a:bodyPr>
          <a:lstStyle>
            <a:lvl1pPr defTabSz="931863">
              <a:defRPr sz="1200"/>
            </a:lvl1pPr>
          </a:lstStyle>
          <a:p>
            <a:pPr>
              <a:defRPr/>
            </a:pPr>
            <a:endParaRPr lang="en-US"/>
          </a:p>
        </p:txBody>
      </p:sp>
      <p:sp>
        <p:nvSpPr>
          <p:cNvPr id="51203" name="Rectangle 3"/>
          <p:cNvSpPr>
            <a:spLocks noGrp="1" noChangeArrowheads="1"/>
          </p:cNvSpPr>
          <p:nvPr>
            <p:ph type="dt" sz="quarter" idx="1"/>
          </p:nvPr>
        </p:nvSpPr>
        <p:spPr bwMode="auto">
          <a:xfrm>
            <a:off x="3971925" y="0"/>
            <a:ext cx="3038475" cy="465138"/>
          </a:xfrm>
          <a:prstGeom prst="rect">
            <a:avLst/>
          </a:prstGeom>
          <a:noFill/>
          <a:ln w="9525">
            <a:noFill/>
            <a:miter lim="800000"/>
            <a:headEnd/>
            <a:tailEnd/>
          </a:ln>
        </p:spPr>
        <p:txBody>
          <a:bodyPr vert="horz" wrap="square" lIns="93164" tIns="46582" rIns="93164" bIns="46582" numCol="1" anchor="t" anchorCtr="0" compatLnSpc="1">
            <a:prstTxWarp prst="textNoShape">
              <a:avLst/>
            </a:prstTxWarp>
          </a:bodyPr>
          <a:lstStyle>
            <a:lvl1pPr algn="r" defTabSz="931863">
              <a:defRPr sz="1200"/>
            </a:lvl1pPr>
          </a:lstStyle>
          <a:p>
            <a:pPr>
              <a:defRPr/>
            </a:pPr>
            <a:endParaRPr lang="en-US"/>
          </a:p>
        </p:txBody>
      </p:sp>
      <p:sp>
        <p:nvSpPr>
          <p:cNvPr id="51204" name="Rectangle 4"/>
          <p:cNvSpPr>
            <a:spLocks noGrp="1" noChangeArrowheads="1"/>
          </p:cNvSpPr>
          <p:nvPr>
            <p:ph type="ftr" sz="quarter" idx="2"/>
          </p:nvPr>
        </p:nvSpPr>
        <p:spPr bwMode="auto">
          <a:xfrm>
            <a:off x="0" y="8831263"/>
            <a:ext cx="3038475" cy="465137"/>
          </a:xfrm>
          <a:prstGeom prst="rect">
            <a:avLst/>
          </a:prstGeom>
          <a:noFill/>
          <a:ln w="9525">
            <a:noFill/>
            <a:miter lim="800000"/>
            <a:headEnd/>
            <a:tailEnd/>
          </a:ln>
        </p:spPr>
        <p:txBody>
          <a:bodyPr vert="horz" wrap="square" lIns="93164" tIns="46582" rIns="93164" bIns="46582" numCol="1" anchor="b" anchorCtr="0" compatLnSpc="1">
            <a:prstTxWarp prst="textNoShape">
              <a:avLst/>
            </a:prstTxWarp>
          </a:bodyPr>
          <a:lstStyle>
            <a:lvl1pPr defTabSz="931863">
              <a:defRPr sz="1200"/>
            </a:lvl1pPr>
          </a:lstStyle>
          <a:p>
            <a:pPr>
              <a:defRPr/>
            </a:pPr>
            <a:endParaRPr lang="en-US"/>
          </a:p>
        </p:txBody>
      </p:sp>
      <p:sp>
        <p:nvSpPr>
          <p:cNvPr id="51205" name="Rectangle 5"/>
          <p:cNvSpPr>
            <a:spLocks noGrp="1" noChangeArrowheads="1"/>
          </p:cNvSpPr>
          <p:nvPr>
            <p:ph type="sldNum" sz="quarter" idx="3"/>
          </p:nvPr>
        </p:nvSpPr>
        <p:spPr bwMode="auto">
          <a:xfrm>
            <a:off x="3971925" y="8831263"/>
            <a:ext cx="3038475" cy="465137"/>
          </a:xfrm>
          <a:prstGeom prst="rect">
            <a:avLst/>
          </a:prstGeom>
          <a:noFill/>
          <a:ln w="9525">
            <a:noFill/>
            <a:miter lim="800000"/>
            <a:headEnd/>
            <a:tailEnd/>
          </a:ln>
        </p:spPr>
        <p:txBody>
          <a:bodyPr vert="horz" wrap="square" lIns="93164" tIns="46582" rIns="93164" bIns="46582" numCol="1" anchor="b" anchorCtr="0" compatLnSpc="1">
            <a:prstTxWarp prst="textNoShape">
              <a:avLst/>
            </a:prstTxWarp>
          </a:bodyPr>
          <a:lstStyle>
            <a:lvl1pPr algn="r" defTabSz="931863">
              <a:defRPr sz="1200"/>
            </a:lvl1pPr>
          </a:lstStyle>
          <a:p>
            <a:pPr>
              <a:defRPr/>
            </a:pPr>
            <a:fld id="{9FB021FE-9EB7-4E5C-BB0C-0290341750E5}" type="slidenum">
              <a:rPr lang="en-US"/>
              <a:pPr>
                <a:defRPr/>
              </a:pPr>
              <a:t>‹#›</a:t>
            </a:fld>
            <a:endParaRPr lang="en-US"/>
          </a:p>
        </p:txBody>
      </p:sp>
    </p:spTree>
    <p:extLst>
      <p:ext uri="{BB962C8B-B14F-4D97-AF65-F5344CB8AC3E}">
        <p14:creationId xmlns:p14="http://schemas.microsoft.com/office/powerpoint/2010/main" val="221738774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274" name="Rectangle 2"/>
          <p:cNvSpPr>
            <a:spLocks noGrp="1" noChangeArrowheads="1"/>
          </p:cNvSpPr>
          <p:nvPr>
            <p:ph type="hdr" sz="quarter"/>
          </p:nvPr>
        </p:nvSpPr>
        <p:spPr bwMode="auto">
          <a:xfrm>
            <a:off x="0" y="0"/>
            <a:ext cx="3038475" cy="465138"/>
          </a:xfrm>
          <a:prstGeom prst="rect">
            <a:avLst/>
          </a:prstGeom>
          <a:noFill/>
          <a:ln w="9525">
            <a:noFill/>
            <a:miter lim="800000"/>
            <a:headEnd/>
            <a:tailEnd/>
          </a:ln>
        </p:spPr>
        <p:txBody>
          <a:bodyPr vert="horz" wrap="square" lIns="93164" tIns="46582" rIns="93164" bIns="46582" numCol="1" anchor="t" anchorCtr="0" compatLnSpc="1">
            <a:prstTxWarp prst="textNoShape">
              <a:avLst/>
            </a:prstTxWarp>
          </a:bodyPr>
          <a:lstStyle>
            <a:lvl1pPr defTabSz="931863">
              <a:defRPr sz="1200"/>
            </a:lvl1pPr>
          </a:lstStyle>
          <a:p>
            <a:pPr>
              <a:defRPr/>
            </a:pPr>
            <a:endParaRPr lang="en-US"/>
          </a:p>
        </p:txBody>
      </p:sp>
      <p:sp>
        <p:nvSpPr>
          <p:cNvPr id="54275" name="Rectangle 3"/>
          <p:cNvSpPr>
            <a:spLocks noGrp="1" noChangeArrowheads="1"/>
          </p:cNvSpPr>
          <p:nvPr>
            <p:ph type="dt" idx="1"/>
          </p:nvPr>
        </p:nvSpPr>
        <p:spPr bwMode="auto">
          <a:xfrm>
            <a:off x="3971925" y="0"/>
            <a:ext cx="3038475" cy="465138"/>
          </a:xfrm>
          <a:prstGeom prst="rect">
            <a:avLst/>
          </a:prstGeom>
          <a:noFill/>
          <a:ln w="9525">
            <a:noFill/>
            <a:miter lim="800000"/>
            <a:headEnd/>
            <a:tailEnd/>
          </a:ln>
        </p:spPr>
        <p:txBody>
          <a:bodyPr vert="horz" wrap="square" lIns="93164" tIns="46582" rIns="93164" bIns="46582" numCol="1" anchor="t" anchorCtr="0" compatLnSpc="1">
            <a:prstTxWarp prst="textNoShape">
              <a:avLst/>
            </a:prstTxWarp>
          </a:bodyPr>
          <a:lstStyle>
            <a:lvl1pPr algn="r" defTabSz="931863">
              <a:defRPr sz="1200"/>
            </a:lvl1pPr>
          </a:lstStyle>
          <a:p>
            <a:pPr>
              <a:defRPr/>
            </a:pPr>
            <a:endParaRPr lang="en-US"/>
          </a:p>
        </p:txBody>
      </p:sp>
      <p:sp>
        <p:nvSpPr>
          <p:cNvPr id="8196" name="Rectangle 4"/>
          <p:cNvSpPr>
            <a:spLocks noGrp="1" noRot="1" noChangeAspect="1" noChangeArrowheads="1" noTextEdit="1"/>
          </p:cNvSpPr>
          <p:nvPr>
            <p:ph type="sldImg" idx="2"/>
          </p:nvPr>
        </p:nvSpPr>
        <p:spPr bwMode="auto">
          <a:xfrm>
            <a:off x="1181100" y="696913"/>
            <a:ext cx="4648200" cy="3486150"/>
          </a:xfrm>
          <a:prstGeom prst="rect">
            <a:avLst/>
          </a:prstGeom>
          <a:noFill/>
          <a:ln w="9525">
            <a:solidFill>
              <a:srgbClr val="000000"/>
            </a:solidFill>
            <a:miter lim="800000"/>
            <a:headEnd/>
            <a:tailEnd/>
          </a:ln>
        </p:spPr>
      </p:sp>
      <p:sp>
        <p:nvSpPr>
          <p:cNvPr id="54277" name="Rectangle 5"/>
          <p:cNvSpPr>
            <a:spLocks noGrp="1" noChangeArrowheads="1"/>
          </p:cNvSpPr>
          <p:nvPr>
            <p:ph type="body" sz="quarter" idx="3"/>
          </p:nvPr>
        </p:nvSpPr>
        <p:spPr bwMode="auto">
          <a:xfrm>
            <a:off x="935038" y="4416425"/>
            <a:ext cx="5140325" cy="4183063"/>
          </a:xfrm>
          <a:prstGeom prst="rect">
            <a:avLst/>
          </a:prstGeom>
          <a:noFill/>
          <a:ln w="9525">
            <a:noFill/>
            <a:miter lim="800000"/>
            <a:headEnd/>
            <a:tailEnd/>
          </a:ln>
        </p:spPr>
        <p:txBody>
          <a:bodyPr vert="horz" wrap="square" lIns="93164" tIns="46582" rIns="93164" bIns="46582"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4278" name="Rectangle 6"/>
          <p:cNvSpPr>
            <a:spLocks noGrp="1" noChangeArrowheads="1"/>
          </p:cNvSpPr>
          <p:nvPr>
            <p:ph type="ftr" sz="quarter" idx="4"/>
          </p:nvPr>
        </p:nvSpPr>
        <p:spPr bwMode="auto">
          <a:xfrm>
            <a:off x="0" y="8831263"/>
            <a:ext cx="3038475" cy="465137"/>
          </a:xfrm>
          <a:prstGeom prst="rect">
            <a:avLst/>
          </a:prstGeom>
          <a:noFill/>
          <a:ln w="9525">
            <a:noFill/>
            <a:miter lim="800000"/>
            <a:headEnd/>
            <a:tailEnd/>
          </a:ln>
        </p:spPr>
        <p:txBody>
          <a:bodyPr vert="horz" wrap="square" lIns="93164" tIns="46582" rIns="93164" bIns="46582" numCol="1" anchor="b" anchorCtr="0" compatLnSpc="1">
            <a:prstTxWarp prst="textNoShape">
              <a:avLst/>
            </a:prstTxWarp>
          </a:bodyPr>
          <a:lstStyle>
            <a:lvl1pPr defTabSz="931863">
              <a:defRPr sz="1200"/>
            </a:lvl1pPr>
          </a:lstStyle>
          <a:p>
            <a:pPr>
              <a:defRPr/>
            </a:pPr>
            <a:endParaRPr lang="en-US"/>
          </a:p>
        </p:txBody>
      </p:sp>
      <p:sp>
        <p:nvSpPr>
          <p:cNvPr id="54279" name="Rectangle 7"/>
          <p:cNvSpPr>
            <a:spLocks noGrp="1" noChangeArrowheads="1"/>
          </p:cNvSpPr>
          <p:nvPr>
            <p:ph type="sldNum" sz="quarter" idx="5"/>
          </p:nvPr>
        </p:nvSpPr>
        <p:spPr bwMode="auto">
          <a:xfrm>
            <a:off x="3971925" y="8831263"/>
            <a:ext cx="3038475" cy="465137"/>
          </a:xfrm>
          <a:prstGeom prst="rect">
            <a:avLst/>
          </a:prstGeom>
          <a:noFill/>
          <a:ln w="9525">
            <a:noFill/>
            <a:miter lim="800000"/>
            <a:headEnd/>
            <a:tailEnd/>
          </a:ln>
        </p:spPr>
        <p:txBody>
          <a:bodyPr vert="horz" wrap="square" lIns="93164" tIns="46582" rIns="93164" bIns="46582" numCol="1" anchor="b" anchorCtr="0" compatLnSpc="1">
            <a:prstTxWarp prst="textNoShape">
              <a:avLst/>
            </a:prstTxWarp>
          </a:bodyPr>
          <a:lstStyle>
            <a:lvl1pPr algn="r" defTabSz="931863">
              <a:defRPr sz="1200"/>
            </a:lvl1pPr>
          </a:lstStyle>
          <a:p>
            <a:pPr>
              <a:defRPr/>
            </a:pPr>
            <a:fld id="{CE2FECC4-DAC2-40AD-A553-8B55346ACC9D}" type="slidenum">
              <a:rPr lang="en-US"/>
              <a:pPr>
                <a:defRPr/>
              </a:pPr>
              <a:t>‹#›</a:t>
            </a:fld>
            <a:endParaRPr lang="en-US"/>
          </a:p>
        </p:txBody>
      </p:sp>
    </p:spTree>
    <p:extLst>
      <p:ext uri="{BB962C8B-B14F-4D97-AF65-F5344CB8AC3E}">
        <p14:creationId xmlns:p14="http://schemas.microsoft.com/office/powerpoint/2010/main" val="2348609593"/>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E2FECC4-DAC2-40AD-A553-8B55346ACC9D}" type="slidenum">
              <a:rPr lang="en-US" smtClean="0"/>
              <a:pPr>
                <a:defRPr/>
              </a:pPr>
              <a:t>1</a:t>
            </a:fld>
            <a:endParaRPr lang="en-US"/>
          </a:p>
        </p:txBody>
      </p:sp>
    </p:spTree>
    <p:extLst>
      <p:ext uri="{BB962C8B-B14F-4D97-AF65-F5344CB8AC3E}">
        <p14:creationId xmlns:p14="http://schemas.microsoft.com/office/powerpoint/2010/main" val="42271496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QB#</a:t>
            </a:r>
            <a:r>
              <a:rPr lang="en-US" sz="1200" kern="1200" dirty="0">
                <a:solidFill>
                  <a:schemeClr val="tx1"/>
                </a:solidFill>
                <a:effectLst/>
                <a:latin typeface="Arial" charset="0"/>
                <a:ea typeface="+mn-ea"/>
                <a:cs typeface="+mn-cs"/>
              </a:rPr>
              <a:t>5665</a:t>
            </a:r>
            <a:endParaRPr lang="en-US" dirty="0"/>
          </a:p>
          <a:p>
            <a:endParaRPr lang="en-US" dirty="0"/>
          </a:p>
        </p:txBody>
      </p:sp>
      <p:sp>
        <p:nvSpPr>
          <p:cNvPr id="4" name="Slide Number Placeholder 3"/>
          <p:cNvSpPr>
            <a:spLocks noGrp="1"/>
          </p:cNvSpPr>
          <p:nvPr>
            <p:ph type="sldNum" sz="quarter" idx="10"/>
          </p:nvPr>
        </p:nvSpPr>
        <p:spPr/>
        <p:txBody>
          <a:bodyPr/>
          <a:lstStyle/>
          <a:p>
            <a:pPr>
              <a:defRPr/>
            </a:pPr>
            <a:fld id="{CE2FECC4-DAC2-40AD-A553-8B55346ACC9D}" type="slidenum">
              <a:rPr lang="en-US" smtClean="0"/>
              <a:pPr>
                <a:defRPr/>
              </a:pPr>
              <a:t>20</a:t>
            </a:fld>
            <a:endParaRPr lang="en-US"/>
          </a:p>
        </p:txBody>
      </p:sp>
    </p:spTree>
    <p:extLst>
      <p:ext uri="{BB962C8B-B14F-4D97-AF65-F5344CB8AC3E}">
        <p14:creationId xmlns:p14="http://schemas.microsoft.com/office/powerpoint/2010/main" val="13708046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QB#</a:t>
            </a:r>
            <a:r>
              <a:rPr lang="en-US" sz="1200" kern="1200" dirty="0">
                <a:solidFill>
                  <a:schemeClr val="tx1"/>
                </a:solidFill>
                <a:effectLst/>
                <a:latin typeface="Arial" charset="0"/>
                <a:ea typeface="+mn-ea"/>
                <a:cs typeface="+mn-cs"/>
              </a:rPr>
              <a:t>5665</a:t>
            </a:r>
            <a:endParaRPr lang="en-US" dirty="0"/>
          </a:p>
          <a:p>
            <a:endParaRPr lang="en-US" dirty="0"/>
          </a:p>
        </p:txBody>
      </p:sp>
      <p:sp>
        <p:nvSpPr>
          <p:cNvPr id="4" name="Slide Number Placeholder 3"/>
          <p:cNvSpPr>
            <a:spLocks noGrp="1"/>
          </p:cNvSpPr>
          <p:nvPr>
            <p:ph type="sldNum" sz="quarter" idx="10"/>
          </p:nvPr>
        </p:nvSpPr>
        <p:spPr/>
        <p:txBody>
          <a:bodyPr/>
          <a:lstStyle/>
          <a:p>
            <a:pPr>
              <a:defRPr/>
            </a:pPr>
            <a:fld id="{CE2FECC4-DAC2-40AD-A553-8B55346ACC9D}" type="slidenum">
              <a:rPr lang="en-US" smtClean="0"/>
              <a:pPr>
                <a:defRPr/>
              </a:pPr>
              <a:t>21</a:t>
            </a:fld>
            <a:endParaRPr lang="en-US"/>
          </a:p>
        </p:txBody>
      </p:sp>
    </p:spTree>
    <p:extLst>
      <p:ext uri="{BB962C8B-B14F-4D97-AF65-F5344CB8AC3E}">
        <p14:creationId xmlns:p14="http://schemas.microsoft.com/office/powerpoint/2010/main" val="35573344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QB#</a:t>
            </a:r>
            <a:r>
              <a:rPr lang="en-US" sz="1200" kern="1200" dirty="0">
                <a:solidFill>
                  <a:schemeClr val="tx1"/>
                </a:solidFill>
                <a:effectLst/>
                <a:latin typeface="Arial" charset="0"/>
                <a:ea typeface="+mn-ea"/>
                <a:cs typeface="+mn-cs"/>
              </a:rPr>
              <a:t>5665</a:t>
            </a:r>
            <a:endParaRPr lang="en-US" dirty="0"/>
          </a:p>
          <a:p>
            <a:endParaRPr lang="en-US" dirty="0"/>
          </a:p>
        </p:txBody>
      </p:sp>
      <p:sp>
        <p:nvSpPr>
          <p:cNvPr id="4" name="Slide Number Placeholder 3"/>
          <p:cNvSpPr>
            <a:spLocks noGrp="1"/>
          </p:cNvSpPr>
          <p:nvPr>
            <p:ph type="sldNum" sz="quarter" idx="10"/>
          </p:nvPr>
        </p:nvSpPr>
        <p:spPr/>
        <p:txBody>
          <a:bodyPr/>
          <a:lstStyle/>
          <a:p>
            <a:pPr>
              <a:defRPr/>
            </a:pPr>
            <a:fld id="{CE2FECC4-DAC2-40AD-A553-8B55346ACC9D}" type="slidenum">
              <a:rPr lang="en-US" smtClean="0"/>
              <a:pPr>
                <a:defRPr/>
              </a:pPr>
              <a:t>22</a:t>
            </a:fld>
            <a:endParaRPr lang="en-US"/>
          </a:p>
        </p:txBody>
      </p:sp>
    </p:spTree>
    <p:extLst>
      <p:ext uri="{BB962C8B-B14F-4D97-AF65-F5344CB8AC3E}">
        <p14:creationId xmlns:p14="http://schemas.microsoft.com/office/powerpoint/2010/main" val="26001966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QB#</a:t>
            </a:r>
            <a:r>
              <a:rPr lang="en-US" sz="1200" kern="1200" dirty="0">
                <a:solidFill>
                  <a:schemeClr val="tx1"/>
                </a:solidFill>
                <a:effectLst/>
                <a:latin typeface="Arial" charset="0"/>
                <a:ea typeface="+mn-ea"/>
                <a:cs typeface="+mn-cs"/>
              </a:rPr>
              <a:t>5665</a:t>
            </a:r>
            <a:endParaRPr lang="en-US" dirty="0"/>
          </a:p>
          <a:p>
            <a:endParaRPr lang="en-US" dirty="0"/>
          </a:p>
        </p:txBody>
      </p:sp>
      <p:sp>
        <p:nvSpPr>
          <p:cNvPr id="4" name="Slide Number Placeholder 3"/>
          <p:cNvSpPr>
            <a:spLocks noGrp="1"/>
          </p:cNvSpPr>
          <p:nvPr>
            <p:ph type="sldNum" sz="quarter" idx="10"/>
          </p:nvPr>
        </p:nvSpPr>
        <p:spPr/>
        <p:txBody>
          <a:bodyPr/>
          <a:lstStyle/>
          <a:p>
            <a:pPr>
              <a:defRPr/>
            </a:pPr>
            <a:fld id="{CE2FECC4-DAC2-40AD-A553-8B55346ACC9D}" type="slidenum">
              <a:rPr lang="en-US" smtClean="0"/>
              <a:pPr>
                <a:defRPr/>
              </a:pPr>
              <a:t>23</a:t>
            </a:fld>
            <a:endParaRPr lang="en-US"/>
          </a:p>
        </p:txBody>
      </p:sp>
    </p:spTree>
    <p:extLst>
      <p:ext uri="{BB962C8B-B14F-4D97-AF65-F5344CB8AC3E}">
        <p14:creationId xmlns:p14="http://schemas.microsoft.com/office/powerpoint/2010/main" val="25082251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QB#</a:t>
            </a:r>
            <a:r>
              <a:rPr lang="en-US" sz="1200" kern="1200" dirty="0">
                <a:solidFill>
                  <a:schemeClr val="tx1"/>
                </a:solidFill>
                <a:effectLst/>
                <a:latin typeface="Arial" charset="0"/>
                <a:ea typeface="+mn-ea"/>
                <a:cs typeface="+mn-cs"/>
              </a:rPr>
              <a:t>5665</a:t>
            </a:r>
            <a:endParaRPr lang="en-US" dirty="0"/>
          </a:p>
          <a:p>
            <a:endParaRPr lang="en-US" dirty="0"/>
          </a:p>
        </p:txBody>
      </p:sp>
      <p:sp>
        <p:nvSpPr>
          <p:cNvPr id="4" name="Slide Number Placeholder 3"/>
          <p:cNvSpPr>
            <a:spLocks noGrp="1"/>
          </p:cNvSpPr>
          <p:nvPr>
            <p:ph type="sldNum" sz="quarter" idx="10"/>
          </p:nvPr>
        </p:nvSpPr>
        <p:spPr/>
        <p:txBody>
          <a:bodyPr/>
          <a:lstStyle/>
          <a:p>
            <a:pPr>
              <a:defRPr/>
            </a:pPr>
            <a:fld id="{CE2FECC4-DAC2-40AD-A553-8B55346ACC9D}" type="slidenum">
              <a:rPr lang="en-US" smtClean="0"/>
              <a:pPr>
                <a:defRPr/>
              </a:pPr>
              <a:t>25</a:t>
            </a:fld>
            <a:endParaRPr lang="en-US"/>
          </a:p>
        </p:txBody>
      </p:sp>
    </p:spTree>
    <p:extLst>
      <p:ext uri="{BB962C8B-B14F-4D97-AF65-F5344CB8AC3E}">
        <p14:creationId xmlns:p14="http://schemas.microsoft.com/office/powerpoint/2010/main" val="16707203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ICE</a:t>
            </a:r>
          </a:p>
        </p:txBody>
      </p:sp>
      <p:sp>
        <p:nvSpPr>
          <p:cNvPr id="4" name="Slide Number Placeholder 3"/>
          <p:cNvSpPr>
            <a:spLocks noGrp="1"/>
          </p:cNvSpPr>
          <p:nvPr>
            <p:ph type="sldNum" sz="quarter" idx="10"/>
          </p:nvPr>
        </p:nvSpPr>
        <p:spPr/>
        <p:txBody>
          <a:bodyPr/>
          <a:lstStyle/>
          <a:p>
            <a:pPr>
              <a:defRPr/>
            </a:pPr>
            <a:fld id="{CE2FECC4-DAC2-40AD-A553-8B55346ACC9D}" type="slidenum">
              <a:rPr lang="en-US" smtClean="0"/>
              <a:pPr>
                <a:defRPr/>
              </a:pPr>
              <a:t>28</a:t>
            </a:fld>
            <a:endParaRPr lang="en-US"/>
          </a:p>
        </p:txBody>
      </p:sp>
    </p:spTree>
    <p:extLst>
      <p:ext uri="{BB962C8B-B14F-4D97-AF65-F5344CB8AC3E}">
        <p14:creationId xmlns:p14="http://schemas.microsoft.com/office/powerpoint/2010/main" val="3814139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QB#5630</a:t>
            </a:r>
          </a:p>
        </p:txBody>
      </p:sp>
      <p:sp>
        <p:nvSpPr>
          <p:cNvPr id="4" name="Slide Number Placeholder 3"/>
          <p:cNvSpPr>
            <a:spLocks noGrp="1"/>
          </p:cNvSpPr>
          <p:nvPr>
            <p:ph type="sldNum" sz="quarter" idx="10"/>
          </p:nvPr>
        </p:nvSpPr>
        <p:spPr/>
        <p:txBody>
          <a:bodyPr/>
          <a:lstStyle/>
          <a:p>
            <a:pPr>
              <a:defRPr/>
            </a:pPr>
            <a:fld id="{CE2FECC4-DAC2-40AD-A553-8B55346ACC9D}" type="slidenum">
              <a:rPr lang="en-US" smtClean="0"/>
              <a:pPr>
                <a:defRPr/>
              </a:pPr>
              <a:t>2</a:t>
            </a:fld>
            <a:endParaRPr lang="en-US"/>
          </a:p>
        </p:txBody>
      </p:sp>
    </p:spTree>
    <p:extLst>
      <p:ext uri="{BB962C8B-B14F-4D97-AF65-F5344CB8AC3E}">
        <p14:creationId xmlns:p14="http://schemas.microsoft.com/office/powerpoint/2010/main" val="18731528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a:t>ICE</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a:t>Where FDA and USDA are regulatory agencies focusing in the food supply and manufacturing, the CDC focuses in the patients, those that have become ill from food exposure.  It is the power</a:t>
            </a:r>
            <a:r>
              <a:rPr lang="en-US" baseline="0" dirty="0"/>
              <a:t> and access to both these datasets that enables tracking down and reducing </a:t>
            </a:r>
            <a:endParaRPr lang="en-US" dirty="0"/>
          </a:p>
          <a:p>
            <a:endParaRPr lang="en-US" dirty="0"/>
          </a:p>
        </p:txBody>
      </p:sp>
      <p:sp>
        <p:nvSpPr>
          <p:cNvPr id="4" name="Slide Number Placeholder 3"/>
          <p:cNvSpPr>
            <a:spLocks noGrp="1"/>
          </p:cNvSpPr>
          <p:nvPr>
            <p:ph type="sldNum" sz="quarter" idx="10"/>
          </p:nvPr>
        </p:nvSpPr>
        <p:spPr/>
        <p:txBody>
          <a:bodyPr/>
          <a:lstStyle/>
          <a:p>
            <a:pPr>
              <a:defRPr/>
            </a:pPr>
            <a:fld id="{CE2FECC4-DAC2-40AD-A553-8B55346ACC9D}" type="slidenum">
              <a:rPr lang="en-US" smtClean="0"/>
              <a:pPr>
                <a:defRPr/>
              </a:pPr>
              <a:t>6</a:t>
            </a:fld>
            <a:endParaRPr lang="en-US"/>
          </a:p>
        </p:txBody>
      </p:sp>
    </p:spTree>
    <p:extLst>
      <p:ext uri="{BB962C8B-B14F-4D97-AF65-F5344CB8AC3E}">
        <p14:creationId xmlns:p14="http://schemas.microsoft.com/office/powerpoint/2010/main" val="14461666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ICE</a:t>
            </a:r>
          </a:p>
        </p:txBody>
      </p:sp>
      <p:sp>
        <p:nvSpPr>
          <p:cNvPr id="4" name="Slide Number Placeholder 3"/>
          <p:cNvSpPr>
            <a:spLocks noGrp="1"/>
          </p:cNvSpPr>
          <p:nvPr>
            <p:ph type="sldNum" sz="quarter" idx="10"/>
          </p:nvPr>
        </p:nvSpPr>
        <p:spPr/>
        <p:txBody>
          <a:bodyPr/>
          <a:lstStyle/>
          <a:p>
            <a:pPr>
              <a:defRPr/>
            </a:pPr>
            <a:fld id="{CE2FECC4-DAC2-40AD-A553-8B55346ACC9D}" type="slidenum">
              <a:rPr lang="en-US" smtClean="0"/>
              <a:pPr>
                <a:defRPr/>
              </a:pPr>
              <a:t>7</a:t>
            </a:fld>
            <a:endParaRPr lang="en-US"/>
          </a:p>
        </p:txBody>
      </p:sp>
    </p:spTree>
    <p:extLst>
      <p:ext uri="{BB962C8B-B14F-4D97-AF65-F5344CB8AC3E}">
        <p14:creationId xmlns:p14="http://schemas.microsoft.com/office/powerpoint/2010/main" val="29713924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ICE</a:t>
            </a:r>
          </a:p>
        </p:txBody>
      </p:sp>
      <p:sp>
        <p:nvSpPr>
          <p:cNvPr id="4" name="Slide Number Placeholder 3"/>
          <p:cNvSpPr>
            <a:spLocks noGrp="1"/>
          </p:cNvSpPr>
          <p:nvPr>
            <p:ph type="sldNum" sz="quarter" idx="10"/>
          </p:nvPr>
        </p:nvSpPr>
        <p:spPr/>
        <p:txBody>
          <a:bodyPr/>
          <a:lstStyle/>
          <a:p>
            <a:pPr>
              <a:defRPr/>
            </a:pPr>
            <a:fld id="{CE2FECC4-DAC2-40AD-A553-8B55346ACC9D}" type="slidenum">
              <a:rPr lang="en-US" smtClean="0"/>
              <a:pPr>
                <a:defRPr/>
              </a:pPr>
              <a:t>8</a:t>
            </a:fld>
            <a:endParaRPr lang="en-US"/>
          </a:p>
        </p:txBody>
      </p:sp>
    </p:spTree>
    <p:extLst>
      <p:ext uri="{BB962C8B-B14F-4D97-AF65-F5344CB8AC3E}">
        <p14:creationId xmlns:p14="http://schemas.microsoft.com/office/powerpoint/2010/main" val="25526972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a:t>ICE</a:t>
            </a:r>
            <a:br>
              <a:rPr lang="en-US" dirty="0"/>
            </a:br>
            <a:endParaRPr lang="en-US"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a:t>And a great example of this happened in the summer of</a:t>
            </a:r>
            <a:r>
              <a:rPr lang="en-US" baseline="0" dirty="0"/>
              <a:t> 2014 with a regular inspection of the nut butter facility.</a:t>
            </a:r>
            <a:endParaRPr lang="en-US" dirty="0"/>
          </a:p>
          <a:p>
            <a:endParaRPr lang="en-US" dirty="0"/>
          </a:p>
        </p:txBody>
      </p:sp>
      <p:sp>
        <p:nvSpPr>
          <p:cNvPr id="4" name="Slide Number Placeholder 3"/>
          <p:cNvSpPr>
            <a:spLocks noGrp="1"/>
          </p:cNvSpPr>
          <p:nvPr>
            <p:ph type="sldNum" sz="quarter" idx="10"/>
          </p:nvPr>
        </p:nvSpPr>
        <p:spPr/>
        <p:txBody>
          <a:bodyPr/>
          <a:lstStyle/>
          <a:p>
            <a:pPr>
              <a:defRPr/>
            </a:pPr>
            <a:fld id="{CE2FECC4-DAC2-40AD-A553-8B55346ACC9D}" type="slidenum">
              <a:rPr lang="en-US" smtClean="0"/>
              <a:pPr>
                <a:defRPr/>
              </a:pPr>
              <a:t>9</a:t>
            </a:fld>
            <a:endParaRPr lang="en-US"/>
          </a:p>
        </p:txBody>
      </p:sp>
    </p:spTree>
    <p:extLst>
      <p:ext uri="{BB962C8B-B14F-4D97-AF65-F5344CB8AC3E}">
        <p14:creationId xmlns:p14="http://schemas.microsoft.com/office/powerpoint/2010/main" val="22028298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ICE</a:t>
            </a:r>
          </a:p>
        </p:txBody>
      </p:sp>
      <p:sp>
        <p:nvSpPr>
          <p:cNvPr id="4" name="Slide Number Placeholder 3"/>
          <p:cNvSpPr>
            <a:spLocks noGrp="1"/>
          </p:cNvSpPr>
          <p:nvPr>
            <p:ph type="sldNum" sz="quarter" idx="10"/>
          </p:nvPr>
        </p:nvSpPr>
        <p:spPr/>
        <p:txBody>
          <a:bodyPr/>
          <a:lstStyle/>
          <a:p>
            <a:pPr>
              <a:defRPr/>
            </a:pPr>
            <a:fld id="{CE2FECC4-DAC2-40AD-A553-8B55346ACC9D}" type="slidenum">
              <a:rPr lang="en-US" smtClean="0"/>
              <a:pPr>
                <a:defRPr/>
              </a:pPr>
              <a:t>10</a:t>
            </a:fld>
            <a:endParaRPr lang="en-US"/>
          </a:p>
        </p:txBody>
      </p:sp>
    </p:spTree>
    <p:extLst>
      <p:ext uri="{BB962C8B-B14F-4D97-AF65-F5344CB8AC3E}">
        <p14:creationId xmlns:p14="http://schemas.microsoft.com/office/powerpoint/2010/main" val="26902342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ICE</a:t>
            </a:r>
          </a:p>
        </p:txBody>
      </p:sp>
      <p:sp>
        <p:nvSpPr>
          <p:cNvPr id="4" name="Slide Number Placeholder 3"/>
          <p:cNvSpPr>
            <a:spLocks noGrp="1"/>
          </p:cNvSpPr>
          <p:nvPr>
            <p:ph type="sldNum" sz="quarter" idx="10"/>
          </p:nvPr>
        </p:nvSpPr>
        <p:spPr/>
        <p:txBody>
          <a:bodyPr/>
          <a:lstStyle/>
          <a:p>
            <a:pPr>
              <a:defRPr/>
            </a:pPr>
            <a:fld id="{CE2FECC4-DAC2-40AD-A553-8B55346ACC9D}" type="slidenum">
              <a:rPr lang="en-US" smtClean="0"/>
              <a:pPr>
                <a:defRPr/>
              </a:pPr>
              <a:t>11</a:t>
            </a:fld>
            <a:endParaRPr lang="en-US"/>
          </a:p>
        </p:txBody>
      </p:sp>
    </p:spTree>
    <p:extLst>
      <p:ext uri="{BB962C8B-B14F-4D97-AF65-F5344CB8AC3E}">
        <p14:creationId xmlns:p14="http://schemas.microsoft.com/office/powerpoint/2010/main" val="32119645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QB#</a:t>
            </a:r>
            <a:r>
              <a:rPr lang="en-US" sz="1200" kern="1200" dirty="0">
                <a:solidFill>
                  <a:schemeClr val="tx1"/>
                </a:solidFill>
                <a:effectLst/>
                <a:latin typeface="Arial" charset="0"/>
                <a:ea typeface="+mn-ea"/>
                <a:cs typeface="+mn-cs"/>
              </a:rPr>
              <a:t>5665</a:t>
            </a:r>
            <a:endParaRPr lang="en-US" dirty="0"/>
          </a:p>
        </p:txBody>
      </p:sp>
      <p:sp>
        <p:nvSpPr>
          <p:cNvPr id="4" name="Slide Number Placeholder 3"/>
          <p:cNvSpPr>
            <a:spLocks noGrp="1"/>
          </p:cNvSpPr>
          <p:nvPr>
            <p:ph type="sldNum" sz="quarter" idx="10"/>
          </p:nvPr>
        </p:nvSpPr>
        <p:spPr/>
        <p:txBody>
          <a:bodyPr/>
          <a:lstStyle/>
          <a:p>
            <a:pPr>
              <a:defRPr/>
            </a:pPr>
            <a:fld id="{CE2FECC4-DAC2-40AD-A553-8B55346ACC9D}" type="slidenum">
              <a:rPr lang="en-US" smtClean="0"/>
              <a:pPr>
                <a:defRPr/>
              </a:pPr>
              <a:t>19</a:t>
            </a:fld>
            <a:endParaRPr lang="en-US"/>
          </a:p>
        </p:txBody>
      </p:sp>
    </p:spTree>
    <p:extLst>
      <p:ext uri="{BB962C8B-B14F-4D97-AF65-F5344CB8AC3E}">
        <p14:creationId xmlns:p14="http://schemas.microsoft.com/office/powerpoint/2010/main" val="66213106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6_Oncology Cover Slid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7" name="Rectangle 10"/>
          <p:cNvSpPr>
            <a:spLocks noGrp="1" noChangeArrowheads="1"/>
          </p:cNvSpPr>
          <p:nvPr>
            <p:ph type="ctrTitle" hasCustomPrompt="1"/>
          </p:nvPr>
        </p:nvSpPr>
        <p:spPr>
          <a:xfrm>
            <a:off x="224541" y="528710"/>
            <a:ext cx="3693451" cy="1190805"/>
          </a:xfrm>
          <a:prstGeom prst="rect">
            <a:avLst/>
          </a:prstGeom>
        </p:spPr>
        <p:txBody>
          <a:bodyPr anchor="b"/>
          <a:lstStyle>
            <a:lvl1pPr algn="l">
              <a:lnSpc>
                <a:spcPct val="90000"/>
              </a:lnSpc>
              <a:defRPr sz="2500" b="1" kern="1200" baseline="0"/>
            </a:lvl1pPr>
          </a:lstStyle>
          <a:p>
            <a:r>
              <a:rPr lang="en-US" dirty="0"/>
              <a:t>Oncology PowerPoint Presentation</a:t>
            </a:r>
          </a:p>
        </p:txBody>
      </p:sp>
      <p:sp>
        <p:nvSpPr>
          <p:cNvPr id="7" name="Text Placeholder 2"/>
          <p:cNvSpPr>
            <a:spLocks noGrp="1"/>
          </p:cNvSpPr>
          <p:nvPr>
            <p:ph type="body" sz="quarter" idx="11" hasCustomPrompt="1"/>
          </p:nvPr>
        </p:nvSpPr>
        <p:spPr>
          <a:xfrm>
            <a:off x="224541" y="1638468"/>
            <a:ext cx="3693451" cy="557213"/>
          </a:xfrm>
        </p:spPr>
        <p:txBody>
          <a:bodyPr/>
          <a:lstStyle>
            <a:lvl1pPr marL="0" indent="0">
              <a:spcBef>
                <a:spcPts val="0"/>
              </a:spcBef>
              <a:spcAft>
                <a:spcPts val="0"/>
              </a:spcAft>
              <a:buNone/>
              <a:defRPr sz="1400" b="0" baseline="0"/>
            </a:lvl1pPr>
            <a:lvl2pPr marL="342900" indent="0">
              <a:buNone/>
              <a:defRPr sz="1400" b="0"/>
            </a:lvl2pPr>
            <a:lvl3pPr marL="914400" indent="0">
              <a:buNone/>
              <a:defRPr sz="1400" b="0"/>
            </a:lvl3pPr>
            <a:lvl4pPr marL="1371600" indent="0">
              <a:buNone/>
              <a:defRPr sz="1400" b="0"/>
            </a:lvl4pPr>
            <a:lvl5pPr marL="1828800" indent="0">
              <a:buNone/>
              <a:defRPr sz="1400" b="0"/>
            </a:lvl5pPr>
          </a:lstStyle>
          <a:p>
            <a:pPr lvl="0"/>
            <a:r>
              <a:rPr lang="en-US" dirty="0"/>
              <a:t>Presenter Name</a:t>
            </a:r>
          </a:p>
          <a:p>
            <a:pPr lvl="0"/>
            <a:r>
              <a:rPr lang="en-US" dirty="0"/>
              <a:t>Job Title here | MM/DD/YYYY</a:t>
            </a:r>
          </a:p>
        </p:txBody>
      </p:sp>
      <p:pic>
        <p:nvPicPr>
          <p:cNvPr id="5" name="Picture 4"/>
          <p:cNvPicPr>
            <a:picLocks/>
          </p:cNvPicPr>
          <p:nvPr userDrawn="1"/>
        </p:nvPicPr>
        <p:blipFill>
          <a:blip r:embed="rId3" cstate="screen">
            <a:extLst>
              <a:ext uri="{28A0092B-C50C-407E-A947-70E740481C1C}">
                <a14:useLocalDpi xmlns:a14="http://schemas.microsoft.com/office/drawing/2010/main"/>
              </a:ext>
            </a:extLst>
          </a:blip>
          <a:stretch>
            <a:fillRect/>
          </a:stretch>
        </p:blipFill>
        <p:spPr>
          <a:xfrm>
            <a:off x="7763182" y="6288396"/>
            <a:ext cx="1097361" cy="246888"/>
          </a:xfrm>
          <a:prstGeom prst="rect">
            <a:avLst/>
          </a:prstGeom>
        </p:spPr>
      </p:pic>
      <p:sp>
        <p:nvSpPr>
          <p:cNvPr id="8" name="Text Box 6"/>
          <p:cNvSpPr txBox="1">
            <a:spLocks noChangeArrowheads="1"/>
          </p:cNvSpPr>
          <p:nvPr userDrawn="1"/>
        </p:nvSpPr>
        <p:spPr bwMode="auto">
          <a:xfrm>
            <a:off x="243345" y="6402602"/>
            <a:ext cx="2207247" cy="184666"/>
          </a:xfrm>
          <a:prstGeom prst="rect">
            <a:avLst/>
          </a:prstGeom>
          <a:noFill/>
          <a:ln w="9525">
            <a:noFill/>
            <a:miter lim="800000"/>
            <a:headEnd/>
            <a:tailEnd/>
          </a:ln>
          <a:effectLst/>
        </p:spPr>
        <p:txBody>
          <a:bodyPr wrap="square">
            <a:spAutoFit/>
          </a:bodyPr>
          <a:lstStyle/>
          <a:p>
            <a:r>
              <a:rPr lang="en-US" sz="600" kern="500" baseline="0" dirty="0">
                <a:solidFill>
                  <a:schemeClr val="bg2"/>
                </a:solidFill>
                <a:latin typeface="Arial" charset="0"/>
                <a:ea typeface="+mn-ea"/>
                <a:cs typeface="+mn-cs"/>
              </a:rPr>
              <a:t>© 2016 Illumina, Inc. All rights reserved.</a:t>
            </a:r>
          </a:p>
        </p:txBody>
      </p:sp>
      <p:sp>
        <p:nvSpPr>
          <p:cNvPr id="9" name="Footer Placeholder 1"/>
          <p:cNvSpPr>
            <a:spLocks noGrp="1"/>
          </p:cNvSpPr>
          <p:nvPr>
            <p:ph type="ftr" sz="quarter" idx="12"/>
          </p:nvPr>
        </p:nvSpPr>
        <p:spPr>
          <a:xfrm>
            <a:off x="237289" y="6029516"/>
            <a:ext cx="3785615" cy="228600"/>
          </a:xfrm>
        </p:spPr>
        <p:txBody>
          <a:bodyPr/>
          <a:lstStyle>
            <a:lvl1pPr algn="l">
              <a:defRPr/>
            </a:lvl1pPr>
          </a:lstStyle>
          <a:p>
            <a:r>
              <a:rPr lang="en-US"/>
              <a:t>For Research Use Only.  Not for use in diagnostic procedures.</a:t>
            </a:r>
            <a:endParaRPr lang="en-US" dirty="0"/>
          </a:p>
        </p:txBody>
      </p:sp>
    </p:spTree>
    <p:extLst>
      <p:ext uri="{BB962C8B-B14F-4D97-AF65-F5344CB8AC3E}">
        <p14:creationId xmlns:p14="http://schemas.microsoft.com/office/powerpoint/2010/main" val="1929632182"/>
      </p:ext>
    </p:extLst>
  </p:cSld>
  <p:clrMapOvr>
    <a:masterClrMapping/>
  </p:clrMapOvr>
  <mc:AlternateContent xmlns:mc="http://schemas.openxmlformats.org/markup-compatibility/2006" xmlns:p14="http://schemas.microsoft.com/office/powerpoint/2010/main">
    <mc:Choice Requires="p14">
      <p:transition spd="slow" p14:dur="3000">
        <p14:reveal/>
      </p:transition>
    </mc:Choice>
    <mc:Fallback xmlns="">
      <p:transition xmlns:p14="http://schemas.microsoft.com/office/powerpoint/2010/main" spd="slow">
        <p:fade/>
      </p:transition>
    </mc:Fallback>
  </mc:AlternateContent>
  <p:extLst mod="1">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ue Section Slid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9" name="Text Placeholder 8"/>
          <p:cNvSpPr>
            <a:spLocks noGrp="1"/>
          </p:cNvSpPr>
          <p:nvPr>
            <p:ph type="body" sz="quarter" idx="11" hasCustomPrompt="1"/>
          </p:nvPr>
        </p:nvSpPr>
        <p:spPr>
          <a:xfrm>
            <a:off x="236310" y="1618228"/>
            <a:ext cx="3982518" cy="309563"/>
          </a:xfr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spcBef>
                <a:spcPts val="0"/>
              </a:spcBef>
              <a:spcAft>
                <a:spcPts val="0"/>
              </a:spcAft>
              <a:buNone/>
              <a:defRPr lang="en-US" sz="1400" b="0" spc="20" dirty="0">
                <a:solidFill>
                  <a:schemeClr val="tx1"/>
                </a:solidFill>
              </a:defRPr>
            </a:lvl1pPr>
          </a:lstStyle>
          <a:p>
            <a:pPr marL="0" lvl="0" indent="0"/>
            <a:r>
              <a:rPr lang="en-US" dirty="0"/>
              <a:t>Section Page Sub-head</a:t>
            </a:r>
          </a:p>
        </p:txBody>
      </p:sp>
      <p:sp>
        <p:nvSpPr>
          <p:cNvPr id="14" name="Title 13"/>
          <p:cNvSpPr>
            <a:spLocks noGrp="1"/>
          </p:cNvSpPr>
          <p:nvPr>
            <p:ph type="title" hasCustomPrompt="1"/>
          </p:nvPr>
        </p:nvSpPr>
        <p:spPr>
          <a:xfrm>
            <a:off x="236310" y="801548"/>
            <a:ext cx="3982518" cy="908050"/>
          </a:xfrm>
        </p:spPr>
        <p:txBody>
          <a:bodyPr anchor="b"/>
          <a:lstStyle>
            <a:lvl1pPr>
              <a:lnSpc>
                <a:spcPct val="85000"/>
              </a:lnSpc>
              <a:defRPr sz="2600" baseline="0">
                <a:solidFill>
                  <a:schemeClr val="tx1"/>
                </a:solidFill>
              </a:defRPr>
            </a:lvl1pPr>
          </a:lstStyle>
          <a:p>
            <a:r>
              <a:rPr lang="en-US" dirty="0"/>
              <a:t>Section Page</a:t>
            </a:r>
          </a:p>
        </p:txBody>
      </p:sp>
      <p:sp>
        <p:nvSpPr>
          <p:cNvPr id="2" name="Footer Placeholder 1"/>
          <p:cNvSpPr>
            <a:spLocks noGrp="1"/>
          </p:cNvSpPr>
          <p:nvPr>
            <p:ph type="ftr" sz="quarter" idx="12"/>
          </p:nvPr>
        </p:nvSpPr>
        <p:spPr>
          <a:xfrm>
            <a:off x="2679192" y="6364224"/>
            <a:ext cx="3785615" cy="228600"/>
          </a:xfrm>
          <a:prstGeom prst="rect">
            <a:avLst/>
          </a:prstGeom>
        </p:spPr>
        <p:txBody>
          <a:bodyPr/>
          <a:lstStyle/>
          <a:p>
            <a:pPr algn="ctr"/>
            <a:r>
              <a:rPr lang="en-US"/>
              <a:t>For Research Use Only.  Not for use in diagnostic procedures.</a:t>
            </a:r>
            <a:endParaRPr lang="en-US" dirty="0"/>
          </a:p>
        </p:txBody>
      </p:sp>
    </p:spTree>
    <p:extLst>
      <p:ext uri="{BB962C8B-B14F-4D97-AF65-F5344CB8AC3E}">
        <p14:creationId xmlns:p14="http://schemas.microsoft.com/office/powerpoint/2010/main" val="1190235482"/>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extLst mod="1">
    <p:ext uri="{DCECCB84-F9BA-43D5-87BE-67443E8EF086}">
      <p15:sldGuideLst xmlns:p15="http://schemas.microsoft.com/office/powerpoint/2012/main">
        <p15:guide id="1" orient="horz" pos="3597" userDrawn="1">
          <p15:clr>
            <a:srgbClr val="FBAE40"/>
          </p15:clr>
        </p15:guide>
        <p15:guide id="2" orient="horz" pos="1385"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Green Section Slid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9" name="Text Placeholder 8"/>
          <p:cNvSpPr>
            <a:spLocks noGrp="1"/>
          </p:cNvSpPr>
          <p:nvPr>
            <p:ph type="body" sz="quarter" idx="11" hasCustomPrompt="1"/>
          </p:nvPr>
        </p:nvSpPr>
        <p:spPr>
          <a:xfrm>
            <a:off x="236310" y="1618228"/>
            <a:ext cx="3982518" cy="309563"/>
          </a:xfr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spcBef>
                <a:spcPts val="0"/>
              </a:spcBef>
              <a:spcAft>
                <a:spcPts val="0"/>
              </a:spcAft>
              <a:buNone/>
              <a:defRPr lang="en-US" sz="1400" b="0" spc="20" dirty="0">
                <a:solidFill>
                  <a:schemeClr val="tx1"/>
                </a:solidFill>
              </a:defRPr>
            </a:lvl1pPr>
          </a:lstStyle>
          <a:p>
            <a:pPr marL="0" lvl="0" indent="0"/>
            <a:r>
              <a:rPr lang="en-US" dirty="0"/>
              <a:t>Section Page Sub-head</a:t>
            </a:r>
          </a:p>
        </p:txBody>
      </p:sp>
      <p:sp>
        <p:nvSpPr>
          <p:cNvPr id="14" name="Title 13"/>
          <p:cNvSpPr>
            <a:spLocks noGrp="1"/>
          </p:cNvSpPr>
          <p:nvPr>
            <p:ph type="title" hasCustomPrompt="1"/>
          </p:nvPr>
        </p:nvSpPr>
        <p:spPr>
          <a:xfrm>
            <a:off x="236310" y="801548"/>
            <a:ext cx="3982518" cy="908050"/>
          </a:xfrm>
        </p:spPr>
        <p:txBody>
          <a:bodyPr anchor="b"/>
          <a:lstStyle>
            <a:lvl1pPr>
              <a:lnSpc>
                <a:spcPct val="85000"/>
              </a:lnSpc>
              <a:defRPr sz="2600" baseline="0">
                <a:solidFill>
                  <a:schemeClr val="tx1"/>
                </a:solidFill>
              </a:defRPr>
            </a:lvl1pPr>
          </a:lstStyle>
          <a:p>
            <a:r>
              <a:rPr lang="en-US" dirty="0"/>
              <a:t>Section Page</a:t>
            </a:r>
          </a:p>
        </p:txBody>
      </p:sp>
      <p:sp>
        <p:nvSpPr>
          <p:cNvPr id="2" name="Footer Placeholder 1"/>
          <p:cNvSpPr>
            <a:spLocks noGrp="1"/>
          </p:cNvSpPr>
          <p:nvPr>
            <p:ph type="ftr" sz="quarter" idx="12"/>
          </p:nvPr>
        </p:nvSpPr>
        <p:spPr>
          <a:xfrm>
            <a:off x="2679192" y="6364224"/>
            <a:ext cx="3785615" cy="228600"/>
          </a:xfrm>
          <a:prstGeom prst="rect">
            <a:avLst/>
          </a:prstGeom>
        </p:spPr>
        <p:txBody>
          <a:bodyPr/>
          <a:lstStyle/>
          <a:p>
            <a:pPr algn="ctr"/>
            <a:r>
              <a:rPr lang="en-US"/>
              <a:t>For Research Use Only.  Not for use in diagnostic procedures.</a:t>
            </a:r>
            <a:endParaRPr lang="en-US" dirty="0"/>
          </a:p>
        </p:txBody>
      </p:sp>
    </p:spTree>
    <p:extLst>
      <p:ext uri="{BB962C8B-B14F-4D97-AF65-F5344CB8AC3E}">
        <p14:creationId xmlns:p14="http://schemas.microsoft.com/office/powerpoint/2010/main" val="1238966651"/>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extLst mod="1">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Gray Section Slid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9" name="Text Placeholder 8"/>
          <p:cNvSpPr>
            <a:spLocks noGrp="1"/>
          </p:cNvSpPr>
          <p:nvPr>
            <p:ph type="body" sz="quarter" idx="11" hasCustomPrompt="1"/>
          </p:nvPr>
        </p:nvSpPr>
        <p:spPr>
          <a:xfrm>
            <a:off x="236310" y="1618228"/>
            <a:ext cx="3982518" cy="309563"/>
          </a:xfr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spcBef>
                <a:spcPts val="0"/>
              </a:spcBef>
              <a:spcAft>
                <a:spcPts val="0"/>
              </a:spcAft>
              <a:buNone/>
              <a:defRPr lang="en-US" sz="1400" b="0" spc="20" dirty="0">
                <a:solidFill>
                  <a:schemeClr val="tx1"/>
                </a:solidFill>
              </a:defRPr>
            </a:lvl1pPr>
          </a:lstStyle>
          <a:p>
            <a:pPr marL="0" lvl="0" indent="0"/>
            <a:r>
              <a:rPr lang="en-US" dirty="0"/>
              <a:t>Section Page Sub-head</a:t>
            </a:r>
          </a:p>
        </p:txBody>
      </p:sp>
      <p:sp>
        <p:nvSpPr>
          <p:cNvPr id="14" name="Title 13"/>
          <p:cNvSpPr>
            <a:spLocks noGrp="1"/>
          </p:cNvSpPr>
          <p:nvPr>
            <p:ph type="title" hasCustomPrompt="1"/>
          </p:nvPr>
        </p:nvSpPr>
        <p:spPr>
          <a:xfrm>
            <a:off x="236310" y="801548"/>
            <a:ext cx="3982518" cy="908050"/>
          </a:xfrm>
        </p:spPr>
        <p:txBody>
          <a:bodyPr anchor="b"/>
          <a:lstStyle>
            <a:lvl1pPr>
              <a:lnSpc>
                <a:spcPct val="85000"/>
              </a:lnSpc>
              <a:defRPr sz="2600" baseline="0">
                <a:solidFill>
                  <a:schemeClr val="tx1"/>
                </a:solidFill>
              </a:defRPr>
            </a:lvl1pPr>
          </a:lstStyle>
          <a:p>
            <a:r>
              <a:rPr lang="en-US" dirty="0"/>
              <a:t>Section Page</a:t>
            </a:r>
          </a:p>
        </p:txBody>
      </p:sp>
      <p:sp>
        <p:nvSpPr>
          <p:cNvPr id="2" name="Footer Placeholder 1"/>
          <p:cNvSpPr>
            <a:spLocks noGrp="1"/>
          </p:cNvSpPr>
          <p:nvPr>
            <p:ph type="ftr" sz="quarter" idx="12"/>
          </p:nvPr>
        </p:nvSpPr>
        <p:spPr>
          <a:xfrm>
            <a:off x="2679192" y="6364224"/>
            <a:ext cx="3785615" cy="228600"/>
          </a:xfrm>
          <a:prstGeom prst="rect">
            <a:avLst/>
          </a:prstGeom>
        </p:spPr>
        <p:txBody>
          <a:bodyPr/>
          <a:lstStyle/>
          <a:p>
            <a:pPr algn="ctr"/>
            <a:r>
              <a:rPr lang="en-US"/>
              <a:t>For Research Use Only.  Not for use in diagnostic procedures.</a:t>
            </a:r>
            <a:endParaRPr lang="en-US" dirty="0"/>
          </a:p>
        </p:txBody>
      </p:sp>
    </p:spTree>
    <p:extLst>
      <p:ext uri="{BB962C8B-B14F-4D97-AF65-F5344CB8AC3E}">
        <p14:creationId xmlns:p14="http://schemas.microsoft.com/office/powerpoint/2010/main" val="1698607106"/>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extLst mod="1">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Red Section Slid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9" name="Text Placeholder 8"/>
          <p:cNvSpPr>
            <a:spLocks noGrp="1"/>
          </p:cNvSpPr>
          <p:nvPr>
            <p:ph type="body" sz="quarter" idx="11" hasCustomPrompt="1"/>
          </p:nvPr>
        </p:nvSpPr>
        <p:spPr>
          <a:xfrm>
            <a:off x="236310" y="1618228"/>
            <a:ext cx="3982518" cy="309563"/>
          </a:xfr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spcBef>
                <a:spcPts val="0"/>
              </a:spcBef>
              <a:spcAft>
                <a:spcPts val="0"/>
              </a:spcAft>
              <a:buNone/>
              <a:defRPr lang="en-US" sz="1400" b="0" spc="20" dirty="0">
                <a:solidFill>
                  <a:schemeClr val="tx1"/>
                </a:solidFill>
              </a:defRPr>
            </a:lvl1pPr>
          </a:lstStyle>
          <a:p>
            <a:pPr marL="0" lvl="0" indent="0"/>
            <a:r>
              <a:rPr lang="en-US" dirty="0"/>
              <a:t>Section Page Sub-head</a:t>
            </a:r>
          </a:p>
        </p:txBody>
      </p:sp>
      <p:sp>
        <p:nvSpPr>
          <p:cNvPr id="14" name="Title 13"/>
          <p:cNvSpPr>
            <a:spLocks noGrp="1"/>
          </p:cNvSpPr>
          <p:nvPr>
            <p:ph type="title" hasCustomPrompt="1"/>
          </p:nvPr>
        </p:nvSpPr>
        <p:spPr>
          <a:xfrm>
            <a:off x="236310" y="801548"/>
            <a:ext cx="3982518" cy="908050"/>
          </a:xfrm>
        </p:spPr>
        <p:txBody>
          <a:bodyPr anchor="b"/>
          <a:lstStyle>
            <a:lvl1pPr>
              <a:lnSpc>
                <a:spcPct val="85000"/>
              </a:lnSpc>
              <a:defRPr sz="2600" baseline="0">
                <a:solidFill>
                  <a:schemeClr val="tx1"/>
                </a:solidFill>
              </a:defRPr>
            </a:lvl1pPr>
          </a:lstStyle>
          <a:p>
            <a:r>
              <a:rPr lang="en-US" dirty="0"/>
              <a:t>Section Page</a:t>
            </a:r>
          </a:p>
        </p:txBody>
      </p:sp>
      <p:sp>
        <p:nvSpPr>
          <p:cNvPr id="2" name="Footer Placeholder 1"/>
          <p:cNvSpPr>
            <a:spLocks noGrp="1"/>
          </p:cNvSpPr>
          <p:nvPr>
            <p:ph type="ftr" sz="quarter" idx="12"/>
          </p:nvPr>
        </p:nvSpPr>
        <p:spPr>
          <a:xfrm>
            <a:off x="2679192" y="6364224"/>
            <a:ext cx="3785615" cy="228600"/>
          </a:xfrm>
          <a:prstGeom prst="rect">
            <a:avLst/>
          </a:prstGeom>
        </p:spPr>
        <p:txBody>
          <a:bodyPr/>
          <a:lstStyle/>
          <a:p>
            <a:pPr algn="ctr"/>
            <a:r>
              <a:rPr lang="en-US"/>
              <a:t>For Research Use Only.  Not for use in diagnostic procedures.</a:t>
            </a:r>
            <a:endParaRPr lang="en-US" dirty="0"/>
          </a:p>
        </p:txBody>
      </p:sp>
    </p:spTree>
    <p:extLst>
      <p:ext uri="{BB962C8B-B14F-4D97-AF65-F5344CB8AC3E}">
        <p14:creationId xmlns:p14="http://schemas.microsoft.com/office/powerpoint/2010/main" val="1843241164"/>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extLst mod="1">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al Section Slid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9" name="Text Placeholder 8"/>
          <p:cNvSpPr>
            <a:spLocks noGrp="1"/>
          </p:cNvSpPr>
          <p:nvPr>
            <p:ph type="body" sz="quarter" idx="11" hasCustomPrompt="1"/>
          </p:nvPr>
        </p:nvSpPr>
        <p:spPr>
          <a:xfrm>
            <a:off x="236310" y="1618228"/>
            <a:ext cx="3982518" cy="309563"/>
          </a:xfr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spcBef>
                <a:spcPts val="0"/>
              </a:spcBef>
              <a:spcAft>
                <a:spcPts val="0"/>
              </a:spcAft>
              <a:buNone/>
              <a:defRPr lang="en-US" sz="1400" b="0" spc="20" dirty="0">
                <a:solidFill>
                  <a:schemeClr val="tx1"/>
                </a:solidFill>
              </a:defRPr>
            </a:lvl1pPr>
          </a:lstStyle>
          <a:p>
            <a:pPr marL="0" lvl="0" indent="0"/>
            <a:r>
              <a:rPr lang="en-US" dirty="0"/>
              <a:t>Section Page Sub-head</a:t>
            </a:r>
          </a:p>
        </p:txBody>
      </p:sp>
      <p:sp>
        <p:nvSpPr>
          <p:cNvPr id="14" name="Title 13"/>
          <p:cNvSpPr>
            <a:spLocks noGrp="1"/>
          </p:cNvSpPr>
          <p:nvPr>
            <p:ph type="title" hasCustomPrompt="1"/>
          </p:nvPr>
        </p:nvSpPr>
        <p:spPr>
          <a:xfrm>
            <a:off x="236310" y="801548"/>
            <a:ext cx="3982518" cy="908050"/>
          </a:xfrm>
        </p:spPr>
        <p:txBody>
          <a:bodyPr anchor="b"/>
          <a:lstStyle>
            <a:lvl1pPr>
              <a:lnSpc>
                <a:spcPct val="85000"/>
              </a:lnSpc>
              <a:defRPr sz="2600" baseline="0">
                <a:solidFill>
                  <a:schemeClr val="tx1"/>
                </a:solidFill>
              </a:defRPr>
            </a:lvl1pPr>
          </a:lstStyle>
          <a:p>
            <a:r>
              <a:rPr lang="en-US" dirty="0"/>
              <a:t>Section Page</a:t>
            </a:r>
          </a:p>
        </p:txBody>
      </p:sp>
      <p:sp>
        <p:nvSpPr>
          <p:cNvPr id="2" name="Footer Placeholder 1"/>
          <p:cNvSpPr>
            <a:spLocks noGrp="1"/>
          </p:cNvSpPr>
          <p:nvPr>
            <p:ph type="ftr" sz="quarter" idx="12"/>
          </p:nvPr>
        </p:nvSpPr>
        <p:spPr>
          <a:xfrm>
            <a:off x="2679192" y="6364224"/>
            <a:ext cx="3785615" cy="228600"/>
          </a:xfrm>
          <a:prstGeom prst="rect">
            <a:avLst/>
          </a:prstGeom>
        </p:spPr>
        <p:txBody>
          <a:bodyPr/>
          <a:lstStyle/>
          <a:p>
            <a:pPr algn="ctr"/>
            <a:r>
              <a:rPr lang="en-US"/>
              <a:t>For Research Use Only.  Not for use in diagnostic procedures.</a:t>
            </a:r>
            <a:endParaRPr lang="en-US" dirty="0"/>
          </a:p>
        </p:txBody>
      </p:sp>
    </p:spTree>
    <p:extLst>
      <p:ext uri="{BB962C8B-B14F-4D97-AF65-F5344CB8AC3E}">
        <p14:creationId xmlns:p14="http://schemas.microsoft.com/office/powerpoint/2010/main" val="1575598927"/>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extLst mod="1">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umpkin Section Slid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9" name="Text Placeholder 8"/>
          <p:cNvSpPr>
            <a:spLocks noGrp="1"/>
          </p:cNvSpPr>
          <p:nvPr>
            <p:ph type="body" sz="quarter" idx="11" hasCustomPrompt="1"/>
          </p:nvPr>
        </p:nvSpPr>
        <p:spPr>
          <a:xfrm>
            <a:off x="236310" y="1618228"/>
            <a:ext cx="3982518" cy="309563"/>
          </a:xfr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spcBef>
                <a:spcPts val="0"/>
              </a:spcBef>
              <a:spcAft>
                <a:spcPts val="0"/>
              </a:spcAft>
              <a:buNone/>
              <a:defRPr lang="en-US" sz="1400" b="0" spc="20" dirty="0">
                <a:solidFill>
                  <a:schemeClr val="tx1"/>
                </a:solidFill>
              </a:defRPr>
            </a:lvl1pPr>
          </a:lstStyle>
          <a:p>
            <a:pPr marL="0" lvl="0" indent="0"/>
            <a:r>
              <a:rPr lang="en-US" dirty="0"/>
              <a:t>Section Page Sub-head</a:t>
            </a:r>
          </a:p>
        </p:txBody>
      </p:sp>
      <p:sp>
        <p:nvSpPr>
          <p:cNvPr id="14" name="Title 13"/>
          <p:cNvSpPr>
            <a:spLocks noGrp="1"/>
          </p:cNvSpPr>
          <p:nvPr>
            <p:ph type="title" hasCustomPrompt="1"/>
          </p:nvPr>
        </p:nvSpPr>
        <p:spPr>
          <a:xfrm>
            <a:off x="236310" y="801548"/>
            <a:ext cx="3982518" cy="908050"/>
          </a:xfrm>
        </p:spPr>
        <p:txBody>
          <a:bodyPr anchor="b"/>
          <a:lstStyle>
            <a:lvl1pPr>
              <a:lnSpc>
                <a:spcPct val="85000"/>
              </a:lnSpc>
              <a:defRPr sz="2600" baseline="0">
                <a:solidFill>
                  <a:schemeClr val="tx1"/>
                </a:solidFill>
              </a:defRPr>
            </a:lvl1pPr>
          </a:lstStyle>
          <a:p>
            <a:r>
              <a:rPr lang="en-US" dirty="0"/>
              <a:t>Section Page</a:t>
            </a:r>
          </a:p>
        </p:txBody>
      </p:sp>
      <p:sp>
        <p:nvSpPr>
          <p:cNvPr id="3" name="Footer Placeholder 2"/>
          <p:cNvSpPr>
            <a:spLocks noGrp="1"/>
          </p:cNvSpPr>
          <p:nvPr>
            <p:ph type="ftr" sz="quarter" idx="12"/>
          </p:nvPr>
        </p:nvSpPr>
        <p:spPr>
          <a:xfrm>
            <a:off x="2679192" y="6364224"/>
            <a:ext cx="3785615" cy="228600"/>
          </a:xfrm>
          <a:prstGeom prst="rect">
            <a:avLst/>
          </a:prstGeom>
        </p:spPr>
        <p:txBody>
          <a:bodyPr/>
          <a:lstStyle/>
          <a:p>
            <a:pPr algn="ctr"/>
            <a:r>
              <a:rPr lang="en-US"/>
              <a:t>For Research Use Only.  Not for use in diagnostic procedures.</a:t>
            </a:r>
            <a:endParaRPr lang="en-US" dirty="0"/>
          </a:p>
        </p:txBody>
      </p:sp>
    </p:spTree>
    <p:extLst>
      <p:ext uri="{BB962C8B-B14F-4D97-AF65-F5344CB8AC3E}">
        <p14:creationId xmlns:p14="http://schemas.microsoft.com/office/powerpoint/2010/main" val="1561210181"/>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extLst mod="1">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One Content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7025" y="183240"/>
            <a:ext cx="8477250" cy="961274"/>
          </a:xfrm>
        </p:spPr>
        <p:txBody>
          <a:bodyPr/>
          <a:lstStyle>
            <a:lvl1pPr>
              <a:defRPr sz="3000" b="1" i="0" kern="600" baseline="0">
                <a:latin typeface="+mj-lt"/>
              </a:defRPr>
            </a:lvl1pPr>
          </a:lstStyle>
          <a:p>
            <a:r>
              <a:rPr lang="en-US" dirty="0"/>
              <a:t>Slide Header Goes Here</a:t>
            </a:r>
          </a:p>
        </p:txBody>
      </p:sp>
      <p:sp>
        <p:nvSpPr>
          <p:cNvPr id="4" name="Content Placeholder 3"/>
          <p:cNvSpPr>
            <a:spLocks noGrp="1"/>
          </p:cNvSpPr>
          <p:nvPr>
            <p:ph sz="quarter" idx="10"/>
          </p:nvPr>
        </p:nvSpPr>
        <p:spPr>
          <a:xfrm>
            <a:off x="327025" y="1398588"/>
            <a:ext cx="8477250" cy="4541837"/>
          </a:xfrm>
        </p:spPr>
        <p:txBody>
          <a:bodyPr/>
          <a:lstStyle>
            <a:lvl1pPr>
              <a:buClr>
                <a:srgbClr val="F89D21"/>
              </a:buClr>
              <a:defRPr sz="2200" kern="600">
                <a:latin typeface="+mj-lt"/>
              </a:defRPr>
            </a:lvl1pPr>
            <a:lvl2pPr marL="571500" indent="-228600">
              <a:tabLst/>
              <a:defRPr sz="2000" kern="600">
                <a:latin typeface="+mj-lt"/>
              </a:defRPr>
            </a:lvl2pPr>
            <a:lvl3pPr marL="800100" indent="-228600">
              <a:tabLst/>
              <a:defRPr kern="600">
                <a:latin typeface="+mj-lt"/>
              </a:defRPr>
            </a:lvl3pPr>
            <a:lvl4pPr marL="1028700" indent="-228600">
              <a:tabLst/>
              <a:defRPr kern="600">
                <a:latin typeface="+mj-lt"/>
              </a:defRPr>
            </a:lvl4pPr>
            <a:lvl5pPr marL="1257300" indent="-228600">
              <a:tabLst/>
              <a:defRPr kern="600">
                <a:latin typeface="+mj-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p:cNvSpPr>
            <a:spLocks noGrp="1"/>
          </p:cNvSpPr>
          <p:nvPr>
            <p:ph type="ftr" sz="quarter" idx="11"/>
          </p:nvPr>
        </p:nvSpPr>
        <p:spPr>
          <a:xfrm>
            <a:off x="2679192" y="6364224"/>
            <a:ext cx="3785615" cy="228600"/>
          </a:xfrm>
          <a:prstGeom prst="rect">
            <a:avLst/>
          </a:prstGeom>
        </p:spPr>
        <p:txBody>
          <a:bodyPr/>
          <a:lstStyle/>
          <a:p>
            <a:pPr algn="ctr"/>
            <a:r>
              <a:rPr lang="en-US"/>
              <a:t>For Research Use Only.  Not for use in diagnostic procedures.</a:t>
            </a:r>
            <a:endParaRPr lang="en-US" dirty="0"/>
          </a:p>
        </p:txBody>
      </p:sp>
      <p:sp>
        <p:nvSpPr>
          <p:cNvPr id="5" name="Text Placeholder 5"/>
          <p:cNvSpPr>
            <a:spLocks noGrp="1"/>
          </p:cNvSpPr>
          <p:nvPr>
            <p:ph type="body" sz="quarter" idx="12" hasCustomPrompt="1"/>
          </p:nvPr>
        </p:nvSpPr>
        <p:spPr>
          <a:xfrm>
            <a:off x="327025" y="5951599"/>
            <a:ext cx="8477250" cy="215444"/>
          </a:xfrm>
        </p:spPr>
        <p:txBody>
          <a:bodyPr anchor="b">
            <a:noAutofit/>
          </a:bodyPr>
          <a:lstStyle>
            <a:lvl1pPr marL="0" indent="0">
              <a:spcBef>
                <a:spcPts val="0"/>
              </a:spcBef>
              <a:spcAft>
                <a:spcPts val="0"/>
              </a:spcAft>
              <a:buNone/>
              <a:defRPr sz="800" b="0"/>
            </a:lvl1pPr>
          </a:lstStyle>
          <a:p>
            <a:pPr lvl="0"/>
            <a:r>
              <a:rPr lang="en-US" dirty="0"/>
              <a:t>Source Notes</a:t>
            </a:r>
          </a:p>
        </p:txBody>
      </p:sp>
    </p:spTree>
    <p:extLst>
      <p:ext uri="{BB962C8B-B14F-4D97-AF65-F5344CB8AC3E}">
        <p14:creationId xmlns:p14="http://schemas.microsoft.com/office/powerpoint/2010/main" val="2300362702"/>
      </p:ext>
    </p:extLst>
  </p:cSld>
  <p:clrMapOvr>
    <a:masterClrMapping/>
  </p:clrMapOvr>
  <p:transition spd="med">
    <p:wipe dir="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Two Content Slide">
    <p:spTree>
      <p:nvGrpSpPr>
        <p:cNvPr id="1" name=""/>
        <p:cNvGrpSpPr/>
        <p:nvPr/>
      </p:nvGrpSpPr>
      <p:grpSpPr>
        <a:xfrm>
          <a:off x="0" y="0"/>
          <a:ext cx="0" cy="0"/>
          <a:chOff x="0" y="0"/>
          <a:chExt cx="0" cy="0"/>
        </a:xfrm>
      </p:grpSpPr>
      <p:sp>
        <p:nvSpPr>
          <p:cNvPr id="4" name="Content Placeholder 3"/>
          <p:cNvSpPr>
            <a:spLocks noGrp="1"/>
          </p:cNvSpPr>
          <p:nvPr>
            <p:ph sz="quarter" idx="10"/>
          </p:nvPr>
        </p:nvSpPr>
        <p:spPr>
          <a:xfrm>
            <a:off x="327025" y="1398587"/>
            <a:ext cx="4114800" cy="45445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Content Placeholder 3"/>
          <p:cNvSpPr>
            <a:spLocks noGrp="1"/>
          </p:cNvSpPr>
          <p:nvPr>
            <p:ph sz="quarter" idx="11"/>
          </p:nvPr>
        </p:nvSpPr>
        <p:spPr>
          <a:xfrm>
            <a:off x="4689475" y="1398587"/>
            <a:ext cx="4114800" cy="45445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1"/>
          <p:cNvSpPr>
            <a:spLocks noGrp="1"/>
          </p:cNvSpPr>
          <p:nvPr>
            <p:ph type="title" hasCustomPrompt="1"/>
          </p:nvPr>
        </p:nvSpPr>
        <p:spPr>
          <a:xfrm>
            <a:off x="327025" y="183240"/>
            <a:ext cx="8477250" cy="961274"/>
          </a:xfrm>
        </p:spPr>
        <p:txBody>
          <a:bodyPr/>
          <a:lstStyle>
            <a:lvl1pPr>
              <a:defRPr sz="3000" b="1" i="0" kern="600" baseline="0">
                <a:latin typeface="+mj-lt"/>
              </a:defRPr>
            </a:lvl1pPr>
          </a:lstStyle>
          <a:p>
            <a:r>
              <a:rPr lang="en-US" dirty="0"/>
              <a:t>Slide Header Goes Here</a:t>
            </a:r>
          </a:p>
        </p:txBody>
      </p:sp>
      <p:sp>
        <p:nvSpPr>
          <p:cNvPr id="2" name="Footer Placeholder 1"/>
          <p:cNvSpPr>
            <a:spLocks noGrp="1"/>
          </p:cNvSpPr>
          <p:nvPr>
            <p:ph type="ftr" sz="quarter" idx="12"/>
          </p:nvPr>
        </p:nvSpPr>
        <p:spPr>
          <a:xfrm>
            <a:off x="2679192" y="6364224"/>
            <a:ext cx="3785615" cy="228600"/>
          </a:xfrm>
          <a:prstGeom prst="rect">
            <a:avLst/>
          </a:prstGeom>
        </p:spPr>
        <p:txBody>
          <a:bodyPr/>
          <a:lstStyle/>
          <a:p>
            <a:pPr algn="ctr"/>
            <a:r>
              <a:rPr lang="en-US"/>
              <a:t>For Research Use Only.  Not for use in diagnostic procedures.</a:t>
            </a:r>
            <a:endParaRPr lang="en-US" dirty="0"/>
          </a:p>
        </p:txBody>
      </p:sp>
      <p:sp>
        <p:nvSpPr>
          <p:cNvPr id="7" name="Text Placeholder 5"/>
          <p:cNvSpPr>
            <a:spLocks noGrp="1"/>
          </p:cNvSpPr>
          <p:nvPr>
            <p:ph type="body" sz="quarter" idx="13" hasCustomPrompt="1"/>
          </p:nvPr>
        </p:nvSpPr>
        <p:spPr>
          <a:xfrm>
            <a:off x="327025" y="5951599"/>
            <a:ext cx="8477250" cy="215444"/>
          </a:xfrm>
        </p:spPr>
        <p:txBody>
          <a:bodyPr anchor="b">
            <a:noAutofit/>
          </a:bodyPr>
          <a:lstStyle>
            <a:lvl1pPr marL="0" indent="0">
              <a:spcBef>
                <a:spcPts val="0"/>
              </a:spcBef>
              <a:spcAft>
                <a:spcPts val="0"/>
              </a:spcAft>
              <a:buNone/>
              <a:defRPr sz="800" b="0"/>
            </a:lvl1pPr>
          </a:lstStyle>
          <a:p>
            <a:pPr lvl="0"/>
            <a:r>
              <a:rPr lang="en-US" dirty="0"/>
              <a:t>Source Notes</a:t>
            </a:r>
          </a:p>
        </p:txBody>
      </p:sp>
    </p:spTree>
    <p:extLst>
      <p:ext uri="{BB962C8B-B14F-4D97-AF65-F5344CB8AC3E}">
        <p14:creationId xmlns:p14="http://schemas.microsoft.com/office/powerpoint/2010/main" val="410006421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Header Only">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327025" y="183240"/>
            <a:ext cx="8477250" cy="961274"/>
          </a:xfrm>
        </p:spPr>
        <p:txBody>
          <a:bodyPr/>
          <a:lstStyle>
            <a:lvl1pPr>
              <a:defRPr sz="3000" b="1" i="0" kern="600" baseline="0">
                <a:latin typeface="+mj-lt"/>
              </a:defRPr>
            </a:lvl1pPr>
          </a:lstStyle>
          <a:p>
            <a:r>
              <a:rPr lang="en-US" dirty="0"/>
              <a:t>Slide Header Goes Here</a:t>
            </a:r>
          </a:p>
        </p:txBody>
      </p:sp>
      <p:sp>
        <p:nvSpPr>
          <p:cNvPr id="2" name="Footer Placeholder 1"/>
          <p:cNvSpPr>
            <a:spLocks noGrp="1"/>
          </p:cNvSpPr>
          <p:nvPr>
            <p:ph type="ftr" sz="quarter" idx="10"/>
          </p:nvPr>
        </p:nvSpPr>
        <p:spPr>
          <a:xfrm>
            <a:off x="2679192" y="6364224"/>
            <a:ext cx="3785615" cy="228600"/>
          </a:xfrm>
          <a:prstGeom prst="rect">
            <a:avLst/>
          </a:prstGeom>
        </p:spPr>
        <p:txBody>
          <a:bodyPr/>
          <a:lstStyle/>
          <a:p>
            <a:pPr algn="ctr"/>
            <a:r>
              <a:rPr lang="en-US"/>
              <a:t>For Research Use Only.  Not for use in diagnostic procedures.</a:t>
            </a:r>
            <a:endParaRPr lang="en-US" dirty="0"/>
          </a:p>
        </p:txBody>
      </p:sp>
      <p:sp>
        <p:nvSpPr>
          <p:cNvPr id="4" name="Text Placeholder 5"/>
          <p:cNvSpPr>
            <a:spLocks noGrp="1"/>
          </p:cNvSpPr>
          <p:nvPr>
            <p:ph type="body" sz="quarter" idx="12" hasCustomPrompt="1"/>
          </p:nvPr>
        </p:nvSpPr>
        <p:spPr>
          <a:xfrm>
            <a:off x="327025" y="5951599"/>
            <a:ext cx="8477250" cy="215444"/>
          </a:xfrm>
        </p:spPr>
        <p:txBody>
          <a:bodyPr anchor="b">
            <a:noAutofit/>
          </a:bodyPr>
          <a:lstStyle>
            <a:lvl1pPr marL="0" indent="0">
              <a:spcBef>
                <a:spcPts val="0"/>
              </a:spcBef>
              <a:spcAft>
                <a:spcPts val="0"/>
              </a:spcAft>
              <a:buNone/>
              <a:defRPr sz="800" b="0"/>
            </a:lvl1pPr>
          </a:lstStyle>
          <a:p>
            <a:pPr lvl="0"/>
            <a:r>
              <a:rPr lang="en-US" dirty="0"/>
              <a:t>Source Notes</a:t>
            </a:r>
          </a:p>
        </p:txBody>
      </p:sp>
    </p:spTree>
    <p:extLst>
      <p:ext uri="{BB962C8B-B14F-4D97-AF65-F5344CB8AC3E}">
        <p14:creationId xmlns:p14="http://schemas.microsoft.com/office/powerpoint/2010/main" val="2310737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One Content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7025" y="183240"/>
            <a:ext cx="8477250" cy="961274"/>
          </a:xfrm>
        </p:spPr>
        <p:txBody>
          <a:bodyPr/>
          <a:lstStyle>
            <a:lvl1pPr>
              <a:defRPr sz="3000" b="1" i="0" kern="600" baseline="0">
                <a:latin typeface="+mj-lt"/>
              </a:defRPr>
            </a:lvl1pPr>
          </a:lstStyle>
          <a:p>
            <a:r>
              <a:rPr lang="en-US" dirty="0"/>
              <a:t>Slide Header Goes Here</a:t>
            </a:r>
          </a:p>
        </p:txBody>
      </p:sp>
      <p:sp>
        <p:nvSpPr>
          <p:cNvPr id="4" name="Content Placeholder 3"/>
          <p:cNvSpPr>
            <a:spLocks noGrp="1"/>
          </p:cNvSpPr>
          <p:nvPr>
            <p:ph sz="quarter" idx="10"/>
          </p:nvPr>
        </p:nvSpPr>
        <p:spPr>
          <a:xfrm>
            <a:off x="327025" y="1398588"/>
            <a:ext cx="8477250" cy="4541837"/>
          </a:xfrm>
        </p:spPr>
        <p:txBody>
          <a:bodyPr/>
          <a:lstStyle>
            <a:lvl1pPr>
              <a:defRPr sz="2200" kern="600">
                <a:latin typeface="+mj-lt"/>
              </a:defRPr>
            </a:lvl1pPr>
            <a:lvl2pPr marL="571500" indent="-228600">
              <a:tabLst/>
              <a:defRPr sz="2000" kern="600">
                <a:latin typeface="+mj-lt"/>
              </a:defRPr>
            </a:lvl2pPr>
            <a:lvl3pPr marL="800100" indent="-228600">
              <a:tabLst/>
              <a:defRPr kern="600">
                <a:latin typeface="+mj-lt"/>
              </a:defRPr>
            </a:lvl3pPr>
            <a:lvl4pPr marL="1028700" indent="-228600">
              <a:tabLst/>
              <a:defRPr kern="600">
                <a:latin typeface="+mj-lt"/>
              </a:defRPr>
            </a:lvl4pPr>
            <a:lvl5pPr marL="1257300" indent="-228600">
              <a:tabLst/>
              <a:defRPr kern="600">
                <a:latin typeface="+mj-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p:cNvSpPr>
            <a:spLocks noGrp="1"/>
          </p:cNvSpPr>
          <p:nvPr>
            <p:ph type="ftr" sz="quarter" idx="11"/>
          </p:nvPr>
        </p:nvSpPr>
        <p:spPr>
          <a:xfrm>
            <a:off x="2679192" y="6364224"/>
            <a:ext cx="3785615" cy="228600"/>
          </a:xfrm>
          <a:prstGeom prst="rect">
            <a:avLst/>
          </a:prstGeom>
        </p:spPr>
        <p:txBody>
          <a:bodyPr/>
          <a:lstStyle/>
          <a:p>
            <a:pPr algn="ctr"/>
            <a:r>
              <a:rPr lang="en-US"/>
              <a:t>For Research Use Only.  Not for use in diagnostic procedures.</a:t>
            </a:r>
            <a:endParaRPr lang="en-US" dirty="0"/>
          </a:p>
        </p:txBody>
      </p:sp>
    </p:spTree>
    <p:extLst>
      <p:ext uri="{BB962C8B-B14F-4D97-AF65-F5344CB8AC3E}">
        <p14:creationId xmlns:p14="http://schemas.microsoft.com/office/powerpoint/2010/main" val="726335580"/>
      </p:ext>
    </p:extLst>
  </p:cSld>
  <p:clrMapOvr>
    <a:masterClrMapping/>
  </p:clrMapOvr>
  <p:transition spd="med">
    <p:wipe dir="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7_Oncology Cover Slid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7" name="Rectangle 10"/>
          <p:cNvSpPr>
            <a:spLocks noGrp="1" noChangeArrowheads="1"/>
          </p:cNvSpPr>
          <p:nvPr>
            <p:ph type="ctrTitle" hasCustomPrompt="1"/>
          </p:nvPr>
        </p:nvSpPr>
        <p:spPr>
          <a:xfrm>
            <a:off x="224541" y="528710"/>
            <a:ext cx="3693451" cy="1190805"/>
          </a:xfrm>
          <a:prstGeom prst="rect">
            <a:avLst/>
          </a:prstGeom>
        </p:spPr>
        <p:txBody>
          <a:bodyPr anchor="b"/>
          <a:lstStyle>
            <a:lvl1pPr algn="l">
              <a:lnSpc>
                <a:spcPct val="90000"/>
              </a:lnSpc>
              <a:defRPr sz="2500" b="1" kern="1200" baseline="0"/>
            </a:lvl1pPr>
          </a:lstStyle>
          <a:p>
            <a:r>
              <a:rPr lang="en-US" dirty="0"/>
              <a:t>Oncology PowerPoint Presentation</a:t>
            </a:r>
          </a:p>
        </p:txBody>
      </p:sp>
      <p:sp>
        <p:nvSpPr>
          <p:cNvPr id="7" name="Text Placeholder 2"/>
          <p:cNvSpPr>
            <a:spLocks noGrp="1"/>
          </p:cNvSpPr>
          <p:nvPr>
            <p:ph type="body" sz="quarter" idx="11" hasCustomPrompt="1"/>
          </p:nvPr>
        </p:nvSpPr>
        <p:spPr>
          <a:xfrm>
            <a:off x="224541" y="1638468"/>
            <a:ext cx="3693451" cy="557213"/>
          </a:xfrm>
        </p:spPr>
        <p:txBody>
          <a:bodyPr/>
          <a:lstStyle>
            <a:lvl1pPr marL="0" indent="0">
              <a:spcBef>
                <a:spcPts val="0"/>
              </a:spcBef>
              <a:spcAft>
                <a:spcPts val="0"/>
              </a:spcAft>
              <a:buNone/>
              <a:defRPr sz="1400" b="0" baseline="0"/>
            </a:lvl1pPr>
            <a:lvl2pPr marL="342900" indent="0">
              <a:buNone/>
              <a:defRPr sz="1400" b="0"/>
            </a:lvl2pPr>
            <a:lvl3pPr marL="914400" indent="0">
              <a:buNone/>
              <a:defRPr sz="1400" b="0"/>
            </a:lvl3pPr>
            <a:lvl4pPr marL="1371600" indent="0">
              <a:buNone/>
              <a:defRPr sz="1400" b="0"/>
            </a:lvl4pPr>
            <a:lvl5pPr marL="1828800" indent="0">
              <a:buNone/>
              <a:defRPr sz="1400" b="0"/>
            </a:lvl5pPr>
          </a:lstStyle>
          <a:p>
            <a:pPr lvl="0"/>
            <a:r>
              <a:rPr lang="en-US" dirty="0"/>
              <a:t>Presenter Name</a:t>
            </a:r>
          </a:p>
          <a:p>
            <a:pPr lvl="0"/>
            <a:r>
              <a:rPr lang="en-US" dirty="0"/>
              <a:t>Job Title here | MM/DD/YYYY</a:t>
            </a:r>
          </a:p>
        </p:txBody>
      </p:sp>
      <p:pic>
        <p:nvPicPr>
          <p:cNvPr id="5" name="Picture 4"/>
          <p:cNvPicPr>
            <a:picLocks/>
          </p:cNvPicPr>
          <p:nvPr userDrawn="1"/>
        </p:nvPicPr>
        <p:blipFill>
          <a:blip r:embed="rId3" cstate="screen">
            <a:extLst>
              <a:ext uri="{28A0092B-C50C-407E-A947-70E740481C1C}">
                <a14:useLocalDpi xmlns:a14="http://schemas.microsoft.com/office/drawing/2010/main"/>
              </a:ext>
            </a:extLst>
          </a:blip>
          <a:stretch>
            <a:fillRect/>
          </a:stretch>
        </p:blipFill>
        <p:spPr>
          <a:xfrm>
            <a:off x="7763182" y="6288396"/>
            <a:ext cx="1097361" cy="246888"/>
          </a:xfrm>
          <a:prstGeom prst="rect">
            <a:avLst/>
          </a:prstGeom>
        </p:spPr>
      </p:pic>
      <p:sp>
        <p:nvSpPr>
          <p:cNvPr id="8" name="Text Box 6"/>
          <p:cNvSpPr txBox="1">
            <a:spLocks noChangeArrowheads="1"/>
          </p:cNvSpPr>
          <p:nvPr userDrawn="1"/>
        </p:nvSpPr>
        <p:spPr bwMode="auto">
          <a:xfrm>
            <a:off x="243345" y="6402602"/>
            <a:ext cx="2207247" cy="184666"/>
          </a:xfrm>
          <a:prstGeom prst="rect">
            <a:avLst/>
          </a:prstGeom>
          <a:noFill/>
          <a:ln w="9525">
            <a:noFill/>
            <a:miter lim="800000"/>
            <a:headEnd/>
            <a:tailEnd/>
          </a:ln>
          <a:effectLst/>
        </p:spPr>
        <p:txBody>
          <a:bodyPr wrap="square">
            <a:spAutoFit/>
          </a:bodyPr>
          <a:lstStyle/>
          <a:p>
            <a:r>
              <a:rPr lang="en-US" sz="600" kern="500" baseline="0" dirty="0">
                <a:solidFill>
                  <a:schemeClr val="bg2"/>
                </a:solidFill>
                <a:latin typeface="Arial" charset="0"/>
                <a:ea typeface="+mn-ea"/>
                <a:cs typeface="+mn-cs"/>
              </a:rPr>
              <a:t>© 2016 Illumina, Inc. All rights reserved.</a:t>
            </a:r>
          </a:p>
        </p:txBody>
      </p:sp>
      <p:sp>
        <p:nvSpPr>
          <p:cNvPr id="9" name="Footer Placeholder 1"/>
          <p:cNvSpPr>
            <a:spLocks noGrp="1"/>
          </p:cNvSpPr>
          <p:nvPr>
            <p:ph type="ftr" sz="quarter" idx="12"/>
          </p:nvPr>
        </p:nvSpPr>
        <p:spPr>
          <a:xfrm>
            <a:off x="237289" y="6029516"/>
            <a:ext cx="3785615" cy="228600"/>
          </a:xfrm>
        </p:spPr>
        <p:txBody>
          <a:bodyPr/>
          <a:lstStyle>
            <a:lvl1pPr algn="l">
              <a:defRPr/>
            </a:lvl1pPr>
          </a:lstStyle>
          <a:p>
            <a:r>
              <a:rPr lang="en-US"/>
              <a:t>For Research Use Only.  Not for use in diagnostic procedures.</a:t>
            </a:r>
            <a:endParaRPr lang="en-US" dirty="0"/>
          </a:p>
        </p:txBody>
      </p:sp>
    </p:spTree>
    <p:extLst>
      <p:ext uri="{BB962C8B-B14F-4D97-AF65-F5344CB8AC3E}">
        <p14:creationId xmlns:p14="http://schemas.microsoft.com/office/powerpoint/2010/main" val="1181002214"/>
      </p:ext>
    </p:extLst>
  </p:cSld>
  <p:clrMapOvr>
    <a:masterClrMapping/>
  </p:clrMapOvr>
  <mc:AlternateContent xmlns:mc="http://schemas.openxmlformats.org/markup-compatibility/2006" xmlns:p14="http://schemas.microsoft.com/office/powerpoint/2010/main">
    <mc:Choice Requires="p14">
      <p:transition spd="slow" p14:dur="3000">
        <p14:reveal/>
      </p:transition>
    </mc:Choice>
    <mc:Fallback xmlns="">
      <p:transition xmlns:p14="http://schemas.microsoft.com/office/powerpoint/2010/main" spd="slow">
        <p:fade/>
      </p:transition>
    </mc:Fallback>
  </mc:AlternateContent>
  <p:extLst mod="1">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Content Slide">
    <p:spTree>
      <p:nvGrpSpPr>
        <p:cNvPr id="1" name=""/>
        <p:cNvGrpSpPr/>
        <p:nvPr/>
      </p:nvGrpSpPr>
      <p:grpSpPr>
        <a:xfrm>
          <a:off x="0" y="0"/>
          <a:ext cx="0" cy="0"/>
          <a:chOff x="0" y="0"/>
          <a:chExt cx="0" cy="0"/>
        </a:xfrm>
      </p:grpSpPr>
      <p:sp>
        <p:nvSpPr>
          <p:cNvPr id="4" name="Content Placeholder 3"/>
          <p:cNvSpPr>
            <a:spLocks noGrp="1"/>
          </p:cNvSpPr>
          <p:nvPr>
            <p:ph sz="quarter" idx="10"/>
          </p:nvPr>
        </p:nvSpPr>
        <p:spPr>
          <a:xfrm>
            <a:off x="327025" y="1398587"/>
            <a:ext cx="4114800" cy="45445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Content Placeholder 3"/>
          <p:cNvSpPr>
            <a:spLocks noGrp="1"/>
          </p:cNvSpPr>
          <p:nvPr>
            <p:ph sz="quarter" idx="11"/>
          </p:nvPr>
        </p:nvSpPr>
        <p:spPr>
          <a:xfrm>
            <a:off x="4689475" y="1398587"/>
            <a:ext cx="4114800" cy="45445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1"/>
          <p:cNvSpPr>
            <a:spLocks noGrp="1"/>
          </p:cNvSpPr>
          <p:nvPr>
            <p:ph type="title" hasCustomPrompt="1"/>
          </p:nvPr>
        </p:nvSpPr>
        <p:spPr>
          <a:xfrm>
            <a:off x="327025" y="183240"/>
            <a:ext cx="8477250" cy="961274"/>
          </a:xfrm>
        </p:spPr>
        <p:txBody>
          <a:bodyPr/>
          <a:lstStyle>
            <a:lvl1pPr>
              <a:defRPr sz="3000" b="1" i="0" kern="600" baseline="0">
                <a:latin typeface="+mj-lt"/>
              </a:defRPr>
            </a:lvl1pPr>
          </a:lstStyle>
          <a:p>
            <a:r>
              <a:rPr lang="en-US" dirty="0"/>
              <a:t>Slide Header Goes Here</a:t>
            </a:r>
          </a:p>
        </p:txBody>
      </p:sp>
      <p:sp>
        <p:nvSpPr>
          <p:cNvPr id="2" name="Footer Placeholder 1"/>
          <p:cNvSpPr>
            <a:spLocks noGrp="1"/>
          </p:cNvSpPr>
          <p:nvPr>
            <p:ph type="ftr" sz="quarter" idx="12"/>
          </p:nvPr>
        </p:nvSpPr>
        <p:spPr>
          <a:xfrm>
            <a:off x="2679192" y="6364224"/>
            <a:ext cx="3785615" cy="228600"/>
          </a:xfrm>
          <a:prstGeom prst="rect">
            <a:avLst/>
          </a:prstGeom>
        </p:spPr>
        <p:txBody>
          <a:bodyPr/>
          <a:lstStyle/>
          <a:p>
            <a:pPr algn="ctr"/>
            <a:r>
              <a:rPr lang="en-US"/>
              <a:t>For Research Use Only.  Not for use in diagnostic procedures.</a:t>
            </a:r>
            <a:endParaRPr lang="en-US" dirty="0"/>
          </a:p>
        </p:txBody>
      </p:sp>
    </p:spTree>
    <p:extLst>
      <p:ext uri="{BB962C8B-B14F-4D97-AF65-F5344CB8AC3E}">
        <p14:creationId xmlns:p14="http://schemas.microsoft.com/office/powerpoint/2010/main" val="15899302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Header Only">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327025" y="183240"/>
            <a:ext cx="8477250" cy="961274"/>
          </a:xfrm>
        </p:spPr>
        <p:txBody>
          <a:bodyPr/>
          <a:lstStyle>
            <a:lvl1pPr>
              <a:defRPr sz="3000" b="1" i="0" kern="600" baseline="0">
                <a:latin typeface="+mj-lt"/>
              </a:defRPr>
            </a:lvl1pPr>
          </a:lstStyle>
          <a:p>
            <a:r>
              <a:rPr lang="en-US" dirty="0"/>
              <a:t>Slide Header Goes Here</a:t>
            </a:r>
          </a:p>
        </p:txBody>
      </p:sp>
      <p:sp>
        <p:nvSpPr>
          <p:cNvPr id="2" name="Footer Placeholder 1"/>
          <p:cNvSpPr>
            <a:spLocks noGrp="1"/>
          </p:cNvSpPr>
          <p:nvPr>
            <p:ph type="ftr" sz="quarter" idx="10"/>
          </p:nvPr>
        </p:nvSpPr>
        <p:spPr>
          <a:xfrm>
            <a:off x="2679192" y="6364224"/>
            <a:ext cx="3785615" cy="228600"/>
          </a:xfrm>
          <a:prstGeom prst="rect">
            <a:avLst/>
          </a:prstGeom>
        </p:spPr>
        <p:txBody>
          <a:bodyPr/>
          <a:lstStyle/>
          <a:p>
            <a:pPr algn="ctr"/>
            <a:r>
              <a:rPr lang="en-US"/>
              <a:t>For Research Use Only.  Not for use in diagnostic procedures.</a:t>
            </a:r>
            <a:endParaRPr lang="en-US" dirty="0"/>
          </a:p>
        </p:txBody>
      </p:sp>
    </p:spTree>
    <p:extLst>
      <p:ext uri="{BB962C8B-B14F-4D97-AF65-F5344CB8AC3E}">
        <p14:creationId xmlns:p14="http://schemas.microsoft.com/office/powerpoint/2010/main" val="2067257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bwMode="auto">
          <a:xfrm>
            <a:off x="327025" y="183240"/>
            <a:ext cx="8484362" cy="90805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title style</a:t>
            </a:r>
            <a:endParaRPr lang="en-US" dirty="0"/>
          </a:p>
        </p:txBody>
      </p:sp>
    </p:spTree>
    <p:extLst>
      <p:ext uri="{BB962C8B-B14F-4D97-AF65-F5344CB8AC3E}">
        <p14:creationId xmlns:p14="http://schemas.microsoft.com/office/powerpoint/2010/main" val="322772849"/>
      </p:ext>
    </p:extLst>
  </p:cSld>
  <p:clrMapOvr>
    <a:masterClrMapping/>
  </p:clrMapOvr>
  <p:transition spd="med">
    <p:wipe dir="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08990209-33D6-4339-BFB2-F8DC09632AE7}" type="datetimeFigureOut">
              <a:rPr lang="en-US" smtClean="0"/>
              <a:t>5/1/2018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DF9F86AC-E9A8-4E76-9590-97D7CD344EF2}" type="slidenum">
              <a:rPr lang="en-US" smtClean="0"/>
              <a:t>‹#›</a:t>
            </a:fld>
            <a:endParaRPr lang="en-US"/>
          </a:p>
        </p:txBody>
      </p:sp>
    </p:spTree>
    <p:extLst>
      <p:ext uri="{BB962C8B-B14F-4D97-AF65-F5344CB8AC3E}">
        <p14:creationId xmlns:p14="http://schemas.microsoft.com/office/powerpoint/2010/main" val="52892530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85E5678F-5000-4EC7-9528-DAF83428CEAA}" type="datetimeFigureOut">
              <a:rPr lang="en-US" smtClean="0"/>
              <a:t>5/1/2018</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5C05E7F1-FF82-4D38-BD1C-EAE3779E3618}" type="slidenum">
              <a:rPr lang="en-US" smtClean="0"/>
              <a:t>‹#›</a:t>
            </a:fld>
            <a:endParaRPr lang="en-US"/>
          </a:p>
        </p:txBody>
      </p:sp>
    </p:spTree>
    <p:extLst>
      <p:ext uri="{BB962C8B-B14F-4D97-AF65-F5344CB8AC3E}">
        <p14:creationId xmlns:p14="http://schemas.microsoft.com/office/powerpoint/2010/main" val="66893317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userDrawn="1">
  <p:cSld name="2_Complex Disease Cover Slid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7" name="Rectangle 10"/>
          <p:cNvSpPr>
            <a:spLocks noGrp="1" noChangeArrowheads="1"/>
          </p:cNvSpPr>
          <p:nvPr>
            <p:ph type="ctrTitle" hasCustomPrompt="1"/>
          </p:nvPr>
        </p:nvSpPr>
        <p:spPr>
          <a:xfrm>
            <a:off x="219121" y="528710"/>
            <a:ext cx="3982517" cy="1190805"/>
          </a:xfrm>
          <a:prstGeom prst="rect">
            <a:avLst/>
          </a:prstGeom>
        </p:spPr>
        <p:txBody>
          <a:bodyPr anchor="b"/>
          <a:lstStyle>
            <a:lvl1pPr algn="l">
              <a:lnSpc>
                <a:spcPct val="90000"/>
              </a:lnSpc>
              <a:defRPr sz="2500" b="1" kern="1200" baseline="0"/>
            </a:lvl1pPr>
          </a:lstStyle>
          <a:p>
            <a:r>
              <a:rPr lang="en-US" dirty="0"/>
              <a:t>Complex Disease PowerPoint Presentation</a:t>
            </a:r>
          </a:p>
        </p:txBody>
      </p:sp>
      <p:sp>
        <p:nvSpPr>
          <p:cNvPr id="6" name="Text Placeholder 2"/>
          <p:cNvSpPr>
            <a:spLocks noGrp="1"/>
          </p:cNvSpPr>
          <p:nvPr>
            <p:ph type="body" sz="quarter" idx="11" hasCustomPrompt="1"/>
          </p:nvPr>
        </p:nvSpPr>
        <p:spPr>
          <a:xfrm>
            <a:off x="219121" y="1638468"/>
            <a:ext cx="3982517" cy="557213"/>
          </a:xfrm>
        </p:spPr>
        <p:txBody>
          <a:bodyPr/>
          <a:lstStyle>
            <a:lvl1pPr marL="0" indent="0">
              <a:spcBef>
                <a:spcPts val="0"/>
              </a:spcBef>
              <a:spcAft>
                <a:spcPts val="0"/>
              </a:spcAft>
              <a:buNone/>
              <a:defRPr sz="1400" b="0" baseline="0"/>
            </a:lvl1pPr>
            <a:lvl2pPr marL="342900" indent="0">
              <a:buNone/>
              <a:defRPr sz="1400" b="0"/>
            </a:lvl2pPr>
            <a:lvl3pPr marL="914400" indent="0">
              <a:buNone/>
              <a:defRPr sz="1400" b="0"/>
            </a:lvl3pPr>
            <a:lvl4pPr marL="1371600" indent="0">
              <a:buNone/>
              <a:defRPr sz="1400" b="0"/>
            </a:lvl4pPr>
            <a:lvl5pPr marL="1828800" indent="0">
              <a:buNone/>
              <a:defRPr sz="1400" b="0"/>
            </a:lvl5pPr>
          </a:lstStyle>
          <a:p>
            <a:pPr lvl="0"/>
            <a:r>
              <a:rPr lang="en-US" dirty="0"/>
              <a:t>Presenter Name</a:t>
            </a:r>
          </a:p>
          <a:p>
            <a:pPr lvl="0"/>
            <a:r>
              <a:rPr lang="en-US" dirty="0"/>
              <a:t>Job Title here | MM/DD/YYYY</a:t>
            </a:r>
          </a:p>
        </p:txBody>
      </p:sp>
      <p:pic>
        <p:nvPicPr>
          <p:cNvPr id="7" name="Picture 6"/>
          <p:cNvPicPr>
            <a:picLocks/>
          </p:cNvPicPr>
          <p:nvPr userDrawn="1"/>
        </p:nvPicPr>
        <p:blipFill>
          <a:blip r:embed="rId3" cstate="print">
            <a:extLst>
              <a:ext uri="{28A0092B-C50C-407E-A947-70E740481C1C}">
                <a14:useLocalDpi xmlns:a14="http://schemas.microsoft.com/office/drawing/2010/main" val="0"/>
              </a:ext>
            </a:extLst>
          </a:blip>
          <a:stretch>
            <a:fillRect/>
          </a:stretch>
        </p:blipFill>
        <p:spPr>
          <a:xfrm>
            <a:off x="7766141" y="6288396"/>
            <a:ext cx="1091443" cy="246888"/>
          </a:xfrm>
          <a:prstGeom prst="rect">
            <a:avLst/>
          </a:prstGeom>
        </p:spPr>
      </p:pic>
      <p:sp>
        <p:nvSpPr>
          <p:cNvPr id="8" name="Text Box 6"/>
          <p:cNvSpPr txBox="1">
            <a:spLocks noChangeArrowheads="1"/>
          </p:cNvSpPr>
          <p:nvPr userDrawn="1"/>
        </p:nvSpPr>
        <p:spPr bwMode="auto">
          <a:xfrm>
            <a:off x="224541" y="6415854"/>
            <a:ext cx="1544590" cy="184666"/>
          </a:xfrm>
          <a:prstGeom prst="rect">
            <a:avLst/>
          </a:prstGeom>
          <a:noFill/>
          <a:ln w="9525">
            <a:noFill/>
            <a:miter lim="800000"/>
            <a:headEnd/>
            <a:tailEnd/>
          </a:ln>
          <a:effectLst/>
        </p:spPr>
        <p:txBody>
          <a:bodyPr wrap="none">
            <a:spAutoFit/>
          </a:bodyPr>
          <a:lstStyle/>
          <a:p>
            <a:r>
              <a:rPr lang="en-US" sz="600" kern="500" baseline="0" dirty="0">
                <a:solidFill>
                  <a:schemeClr val="bg2"/>
                </a:solidFill>
                <a:latin typeface="Arial" charset="0"/>
                <a:ea typeface="+mn-ea"/>
                <a:cs typeface="+mn-cs"/>
              </a:rPr>
              <a:t>© 2017 Illumina, Inc. All rights reserved.</a:t>
            </a:r>
          </a:p>
        </p:txBody>
      </p:sp>
      <p:sp>
        <p:nvSpPr>
          <p:cNvPr id="9" name="Footer Placeholder 1"/>
          <p:cNvSpPr>
            <a:spLocks noGrp="1"/>
          </p:cNvSpPr>
          <p:nvPr>
            <p:ph type="ftr" sz="quarter" idx="12"/>
          </p:nvPr>
        </p:nvSpPr>
        <p:spPr>
          <a:xfrm>
            <a:off x="2088572" y="6276122"/>
            <a:ext cx="4966856" cy="380256"/>
          </a:xfrm>
        </p:spPr>
        <p:txBody>
          <a:bodyPr wrap="none"/>
          <a:lstStyle>
            <a:lvl1pPr>
              <a:defRPr>
                <a:solidFill>
                  <a:schemeClr val="tx1"/>
                </a:solidFill>
              </a:defRPr>
            </a:lvl1pPr>
          </a:lstStyle>
          <a:p>
            <a:r>
              <a:rPr lang="en-US"/>
              <a:t>For Research Use Only.  Not for use in diagnostic procedures.</a:t>
            </a:r>
            <a:endParaRPr lang="en-US" dirty="0"/>
          </a:p>
        </p:txBody>
      </p:sp>
    </p:spTree>
    <p:extLst>
      <p:ext uri="{BB962C8B-B14F-4D97-AF65-F5344CB8AC3E}">
        <p14:creationId xmlns:p14="http://schemas.microsoft.com/office/powerpoint/2010/main" val="34148695"/>
      </p:ext>
    </p:extLst>
  </p:cSld>
  <p:clrMapOvr>
    <a:masterClrMapping/>
  </p:clrMapOvr>
  <mc:AlternateContent xmlns:mc="http://schemas.openxmlformats.org/markup-compatibility/2006" xmlns:p14="http://schemas.microsoft.com/office/powerpoint/2010/main">
    <mc:Choice Requires="p14">
      <p:transition spd="slow" p14:dur="3000">
        <p14:reveal/>
      </p:transition>
    </mc:Choice>
    <mc:Fallback xmlns="">
      <p:transition xmlns:p14="http://schemas.microsoft.com/office/powerpoint/2010/main" spd="slow">
        <p:fade/>
      </p:transition>
    </mc:Fallback>
  </mc:AlternateContent>
  <p:extLst mod="1">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a:t>For Research Use Only.  Not for use in diagnostic procedures.</a:t>
            </a:r>
            <a:endParaRPr lang="en-US" dirty="0"/>
          </a:p>
        </p:txBody>
      </p:sp>
    </p:spTree>
    <p:extLst>
      <p:ext uri="{BB962C8B-B14F-4D97-AF65-F5344CB8AC3E}">
        <p14:creationId xmlns:p14="http://schemas.microsoft.com/office/powerpoint/2010/main" val="2032822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type="tx">
  <p:cSld name="1_Title and Content">
    <p:spTree>
      <p:nvGrpSpPr>
        <p:cNvPr id="1" name=""/>
        <p:cNvGrpSpPr/>
        <p:nvPr/>
      </p:nvGrpSpPr>
      <p:grpSpPr>
        <a:xfrm>
          <a:off x="0" y="0"/>
          <a:ext cx="0" cy="0"/>
          <a:chOff x="0" y="0"/>
          <a:chExt cx="0" cy="0"/>
        </a:xfrm>
      </p:grpSpPr>
      <p:sp>
        <p:nvSpPr>
          <p:cNvPr id="193" name="标题文本"/>
          <p:cNvSpPr txBox="1">
            <a:spLocks noGrp="1"/>
          </p:cNvSpPr>
          <p:nvPr>
            <p:ph type="title"/>
          </p:nvPr>
        </p:nvSpPr>
        <p:spPr>
          <a:prstGeom prst="rect">
            <a:avLst/>
          </a:prstGeom>
        </p:spPr>
        <p:txBody>
          <a:bodyPr/>
          <a:lstStyle/>
          <a:p>
            <a:r>
              <a:t>标题文本</a:t>
            </a:r>
          </a:p>
        </p:txBody>
      </p:sp>
      <p:sp>
        <p:nvSpPr>
          <p:cNvPr id="194" name="正文级别 1…"/>
          <p:cNvSpPr txBox="1">
            <a:spLocks noGrp="1"/>
          </p:cNvSpPr>
          <p:nvPr>
            <p:ph type="body" idx="1"/>
          </p:nvPr>
        </p:nvSpPr>
        <p:spPr>
          <a:prstGeom prst="rect">
            <a:avLst/>
          </a:prstGeom>
        </p:spPr>
        <p:txBody>
          <a:bodyPr/>
          <a:lstStyle>
            <a:lvl1pPr>
              <a:buBlip>
                <a:blip r:embed="rId2"/>
              </a:buBlip>
            </a:lvl1pPr>
          </a:lstStyle>
          <a:p>
            <a:r>
              <a:t>正文级别 1</a:t>
            </a:r>
          </a:p>
          <a:p>
            <a:pPr lvl="1"/>
            <a:r>
              <a:t>正文级别 2</a:t>
            </a:r>
          </a:p>
          <a:p>
            <a:pPr lvl="2"/>
            <a:r>
              <a:t>正文级别 3</a:t>
            </a:r>
          </a:p>
          <a:p>
            <a:pPr lvl="3"/>
            <a:r>
              <a:t>正文级别 4</a:t>
            </a:r>
          </a:p>
          <a:p>
            <a:pPr lvl="4"/>
            <a:r>
              <a:t>正文级别 5</a:t>
            </a:r>
          </a:p>
        </p:txBody>
      </p:sp>
      <p:sp>
        <p:nvSpPr>
          <p:cNvPr id="195"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668640202"/>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8_Oncology Cover Slid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7" name="Rectangle 10"/>
          <p:cNvSpPr>
            <a:spLocks noGrp="1" noChangeArrowheads="1"/>
          </p:cNvSpPr>
          <p:nvPr>
            <p:ph type="ctrTitle" hasCustomPrompt="1"/>
          </p:nvPr>
        </p:nvSpPr>
        <p:spPr>
          <a:xfrm>
            <a:off x="224541" y="528710"/>
            <a:ext cx="3693451" cy="1190805"/>
          </a:xfrm>
          <a:prstGeom prst="rect">
            <a:avLst/>
          </a:prstGeom>
        </p:spPr>
        <p:txBody>
          <a:bodyPr anchor="b"/>
          <a:lstStyle>
            <a:lvl1pPr algn="l">
              <a:lnSpc>
                <a:spcPct val="90000"/>
              </a:lnSpc>
              <a:defRPr sz="2500" b="1" kern="1200" baseline="0"/>
            </a:lvl1pPr>
          </a:lstStyle>
          <a:p>
            <a:r>
              <a:rPr lang="en-US" dirty="0"/>
              <a:t>Oncology PowerPoint Presentation</a:t>
            </a:r>
          </a:p>
        </p:txBody>
      </p:sp>
      <p:sp>
        <p:nvSpPr>
          <p:cNvPr id="7" name="Text Placeholder 2"/>
          <p:cNvSpPr>
            <a:spLocks noGrp="1"/>
          </p:cNvSpPr>
          <p:nvPr>
            <p:ph type="body" sz="quarter" idx="11" hasCustomPrompt="1"/>
          </p:nvPr>
        </p:nvSpPr>
        <p:spPr>
          <a:xfrm>
            <a:off x="224541" y="1638468"/>
            <a:ext cx="3693451" cy="557213"/>
          </a:xfrm>
        </p:spPr>
        <p:txBody>
          <a:bodyPr/>
          <a:lstStyle>
            <a:lvl1pPr marL="0" indent="0">
              <a:spcBef>
                <a:spcPts val="0"/>
              </a:spcBef>
              <a:spcAft>
                <a:spcPts val="0"/>
              </a:spcAft>
              <a:buNone/>
              <a:defRPr sz="1400" b="0" baseline="0"/>
            </a:lvl1pPr>
            <a:lvl2pPr marL="342900" indent="0">
              <a:buNone/>
              <a:defRPr sz="1400" b="0"/>
            </a:lvl2pPr>
            <a:lvl3pPr marL="914400" indent="0">
              <a:buNone/>
              <a:defRPr sz="1400" b="0"/>
            </a:lvl3pPr>
            <a:lvl4pPr marL="1371600" indent="0">
              <a:buNone/>
              <a:defRPr sz="1400" b="0"/>
            </a:lvl4pPr>
            <a:lvl5pPr marL="1828800" indent="0">
              <a:buNone/>
              <a:defRPr sz="1400" b="0"/>
            </a:lvl5pPr>
          </a:lstStyle>
          <a:p>
            <a:pPr lvl="0"/>
            <a:r>
              <a:rPr lang="en-US" dirty="0"/>
              <a:t>Presenter Name</a:t>
            </a:r>
          </a:p>
          <a:p>
            <a:pPr lvl="0"/>
            <a:r>
              <a:rPr lang="en-US" dirty="0"/>
              <a:t>Job Title here | MM/DD/YYYY</a:t>
            </a:r>
          </a:p>
        </p:txBody>
      </p:sp>
      <p:pic>
        <p:nvPicPr>
          <p:cNvPr id="5" name="Picture 4"/>
          <p:cNvPicPr>
            <a:picLocks/>
          </p:cNvPicPr>
          <p:nvPr userDrawn="1"/>
        </p:nvPicPr>
        <p:blipFill>
          <a:blip r:embed="rId3" cstate="screen">
            <a:extLst>
              <a:ext uri="{28A0092B-C50C-407E-A947-70E740481C1C}">
                <a14:useLocalDpi xmlns:a14="http://schemas.microsoft.com/office/drawing/2010/main"/>
              </a:ext>
            </a:extLst>
          </a:blip>
          <a:stretch>
            <a:fillRect/>
          </a:stretch>
        </p:blipFill>
        <p:spPr>
          <a:xfrm>
            <a:off x="7763182" y="6288396"/>
            <a:ext cx="1097361" cy="246888"/>
          </a:xfrm>
          <a:prstGeom prst="rect">
            <a:avLst/>
          </a:prstGeom>
        </p:spPr>
      </p:pic>
      <p:sp>
        <p:nvSpPr>
          <p:cNvPr id="8" name="Text Box 6"/>
          <p:cNvSpPr txBox="1">
            <a:spLocks noChangeArrowheads="1"/>
          </p:cNvSpPr>
          <p:nvPr userDrawn="1"/>
        </p:nvSpPr>
        <p:spPr bwMode="auto">
          <a:xfrm>
            <a:off x="243345" y="6402602"/>
            <a:ext cx="2207247" cy="184666"/>
          </a:xfrm>
          <a:prstGeom prst="rect">
            <a:avLst/>
          </a:prstGeom>
          <a:noFill/>
          <a:ln w="9525">
            <a:noFill/>
            <a:miter lim="800000"/>
            <a:headEnd/>
            <a:tailEnd/>
          </a:ln>
          <a:effectLst/>
        </p:spPr>
        <p:txBody>
          <a:bodyPr wrap="square">
            <a:spAutoFit/>
          </a:bodyPr>
          <a:lstStyle/>
          <a:p>
            <a:r>
              <a:rPr lang="en-US" sz="600" kern="500" baseline="0" dirty="0">
                <a:solidFill>
                  <a:schemeClr val="bg2"/>
                </a:solidFill>
                <a:latin typeface="Arial" charset="0"/>
                <a:ea typeface="+mn-ea"/>
                <a:cs typeface="+mn-cs"/>
              </a:rPr>
              <a:t>© 2016 Illumina, Inc. All rights reserved.</a:t>
            </a:r>
          </a:p>
        </p:txBody>
      </p:sp>
      <p:sp>
        <p:nvSpPr>
          <p:cNvPr id="9" name="Footer Placeholder 1"/>
          <p:cNvSpPr>
            <a:spLocks noGrp="1"/>
          </p:cNvSpPr>
          <p:nvPr>
            <p:ph type="ftr" sz="quarter" idx="12"/>
          </p:nvPr>
        </p:nvSpPr>
        <p:spPr>
          <a:xfrm>
            <a:off x="237289" y="6029516"/>
            <a:ext cx="3785615" cy="228600"/>
          </a:xfrm>
        </p:spPr>
        <p:txBody>
          <a:bodyPr/>
          <a:lstStyle>
            <a:lvl1pPr algn="l">
              <a:defRPr/>
            </a:lvl1pPr>
          </a:lstStyle>
          <a:p>
            <a:r>
              <a:rPr lang="en-US"/>
              <a:t>For Research Use Only.  Not for use in diagnostic procedures.</a:t>
            </a:r>
            <a:endParaRPr lang="en-US" dirty="0"/>
          </a:p>
        </p:txBody>
      </p:sp>
    </p:spTree>
    <p:extLst>
      <p:ext uri="{BB962C8B-B14F-4D97-AF65-F5344CB8AC3E}">
        <p14:creationId xmlns:p14="http://schemas.microsoft.com/office/powerpoint/2010/main" val="907349596"/>
      </p:ext>
    </p:extLst>
  </p:cSld>
  <p:clrMapOvr>
    <a:masterClrMapping/>
  </p:clrMapOvr>
  <mc:AlternateContent xmlns:mc="http://schemas.openxmlformats.org/markup-compatibility/2006" xmlns:p14="http://schemas.microsoft.com/office/powerpoint/2010/main">
    <mc:Choice Requires="p14">
      <p:transition spd="slow" p14:dur="3000">
        <p14:reveal/>
      </p:transition>
    </mc:Choice>
    <mc:Fallback xmlns="">
      <p:transition xmlns:p14="http://schemas.microsoft.com/office/powerpoint/2010/main" spd="slow">
        <p:fade/>
      </p:transition>
    </mc:Fallback>
  </mc:AlternateContent>
  <p:extLst mod="1">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9_Oncology Cover Slid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7" name="Rectangle 10"/>
          <p:cNvSpPr>
            <a:spLocks noGrp="1" noChangeArrowheads="1"/>
          </p:cNvSpPr>
          <p:nvPr>
            <p:ph type="ctrTitle" hasCustomPrompt="1"/>
          </p:nvPr>
        </p:nvSpPr>
        <p:spPr>
          <a:xfrm>
            <a:off x="224541" y="528710"/>
            <a:ext cx="3693451" cy="1190805"/>
          </a:xfrm>
          <a:prstGeom prst="rect">
            <a:avLst/>
          </a:prstGeom>
        </p:spPr>
        <p:txBody>
          <a:bodyPr anchor="b"/>
          <a:lstStyle>
            <a:lvl1pPr algn="l">
              <a:lnSpc>
                <a:spcPct val="90000"/>
              </a:lnSpc>
              <a:defRPr sz="2500" b="1" kern="1200" baseline="0"/>
            </a:lvl1pPr>
          </a:lstStyle>
          <a:p>
            <a:r>
              <a:rPr lang="en-US" dirty="0"/>
              <a:t>Oncology PowerPoint Presentation</a:t>
            </a:r>
          </a:p>
        </p:txBody>
      </p:sp>
      <p:sp>
        <p:nvSpPr>
          <p:cNvPr id="7" name="Text Placeholder 2"/>
          <p:cNvSpPr>
            <a:spLocks noGrp="1"/>
          </p:cNvSpPr>
          <p:nvPr>
            <p:ph type="body" sz="quarter" idx="11" hasCustomPrompt="1"/>
          </p:nvPr>
        </p:nvSpPr>
        <p:spPr>
          <a:xfrm>
            <a:off x="224541" y="1638468"/>
            <a:ext cx="3693451" cy="557213"/>
          </a:xfrm>
        </p:spPr>
        <p:txBody>
          <a:bodyPr/>
          <a:lstStyle>
            <a:lvl1pPr marL="0" indent="0">
              <a:spcBef>
                <a:spcPts val="0"/>
              </a:spcBef>
              <a:spcAft>
                <a:spcPts val="0"/>
              </a:spcAft>
              <a:buNone/>
              <a:defRPr sz="1400" b="0" baseline="0"/>
            </a:lvl1pPr>
            <a:lvl2pPr marL="342900" indent="0">
              <a:buNone/>
              <a:defRPr sz="1400" b="0"/>
            </a:lvl2pPr>
            <a:lvl3pPr marL="914400" indent="0">
              <a:buNone/>
              <a:defRPr sz="1400" b="0"/>
            </a:lvl3pPr>
            <a:lvl4pPr marL="1371600" indent="0">
              <a:buNone/>
              <a:defRPr sz="1400" b="0"/>
            </a:lvl4pPr>
            <a:lvl5pPr marL="1828800" indent="0">
              <a:buNone/>
              <a:defRPr sz="1400" b="0"/>
            </a:lvl5pPr>
          </a:lstStyle>
          <a:p>
            <a:pPr lvl="0"/>
            <a:r>
              <a:rPr lang="en-US" dirty="0"/>
              <a:t>Presenter Name</a:t>
            </a:r>
          </a:p>
          <a:p>
            <a:pPr lvl="0"/>
            <a:r>
              <a:rPr lang="en-US" dirty="0"/>
              <a:t>Job Title here | MM/DD/YYYY</a:t>
            </a:r>
          </a:p>
        </p:txBody>
      </p:sp>
      <p:pic>
        <p:nvPicPr>
          <p:cNvPr id="5" name="Picture 4"/>
          <p:cNvPicPr>
            <a:picLocks/>
          </p:cNvPicPr>
          <p:nvPr userDrawn="1"/>
        </p:nvPicPr>
        <p:blipFill>
          <a:blip r:embed="rId3" cstate="screen">
            <a:extLst>
              <a:ext uri="{28A0092B-C50C-407E-A947-70E740481C1C}">
                <a14:useLocalDpi xmlns:a14="http://schemas.microsoft.com/office/drawing/2010/main"/>
              </a:ext>
            </a:extLst>
          </a:blip>
          <a:stretch>
            <a:fillRect/>
          </a:stretch>
        </p:blipFill>
        <p:spPr>
          <a:xfrm>
            <a:off x="7763182" y="6288396"/>
            <a:ext cx="1097361" cy="246888"/>
          </a:xfrm>
          <a:prstGeom prst="rect">
            <a:avLst/>
          </a:prstGeom>
        </p:spPr>
      </p:pic>
      <p:sp>
        <p:nvSpPr>
          <p:cNvPr id="8" name="Text Box 6"/>
          <p:cNvSpPr txBox="1">
            <a:spLocks noChangeArrowheads="1"/>
          </p:cNvSpPr>
          <p:nvPr userDrawn="1"/>
        </p:nvSpPr>
        <p:spPr bwMode="auto">
          <a:xfrm>
            <a:off x="243345" y="6402602"/>
            <a:ext cx="2207247" cy="184666"/>
          </a:xfrm>
          <a:prstGeom prst="rect">
            <a:avLst/>
          </a:prstGeom>
          <a:noFill/>
          <a:ln w="9525">
            <a:noFill/>
            <a:miter lim="800000"/>
            <a:headEnd/>
            <a:tailEnd/>
          </a:ln>
          <a:effectLst/>
        </p:spPr>
        <p:txBody>
          <a:bodyPr wrap="square">
            <a:spAutoFit/>
          </a:bodyPr>
          <a:lstStyle/>
          <a:p>
            <a:r>
              <a:rPr lang="en-US" sz="600" kern="500" baseline="0" dirty="0">
                <a:solidFill>
                  <a:schemeClr val="bg2"/>
                </a:solidFill>
                <a:latin typeface="Arial" charset="0"/>
                <a:ea typeface="+mn-ea"/>
                <a:cs typeface="+mn-cs"/>
              </a:rPr>
              <a:t>© 2016 Illumina, Inc. All rights reserved.</a:t>
            </a:r>
          </a:p>
        </p:txBody>
      </p:sp>
      <p:sp>
        <p:nvSpPr>
          <p:cNvPr id="9" name="Footer Placeholder 1"/>
          <p:cNvSpPr>
            <a:spLocks noGrp="1"/>
          </p:cNvSpPr>
          <p:nvPr>
            <p:ph type="ftr" sz="quarter" idx="12"/>
          </p:nvPr>
        </p:nvSpPr>
        <p:spPr>
          <a:xfrm>
            <a:off x="237289" y="6029516"/>
            <a:ext cx="3785615" cy="228600"/>
          </a:xfrm>
        </p:spPr>
        <p:txBody>
          <a:bodyPr/>
          <a:lstStyle>
            <a:lvl1pPr algn="l">
              <a:defRPr/>
            </a:lvl1pPr>
          </a:lstStyle>
          <a:p>
            <a:r>
              <a:rPr lang="en-US"/>
              <a:t>For Research Use Only.  Not for use in diagnostic procedures.</a:t>
            </a:r>
            <a:endParaRPr lang="en-US" dirty="0"/>
          </a:p>
        </p:txBody>
      </p:sp>
    </p:spTree>
    <p:extLst>
      <p:ext uri="{BB962C8B-B14F-4D97-AF65-F5344CB8AC3E}">
        <p14:creationId xmlns:p14="http://schemas.microsoft.com/office/powerpoint/2010/main" val="1780507107"/>
      </p:ext>
    </p:extLst>
  </p:cSld>
  <p:clrMapOvr>
    <a:masterClrMapping/>
  </p:clrMapOvr>
  <mc:AlternateContent xmlns:mc="http://schemas.openxmlformats.org/markup-compatibility/2006" xmlns:p14="http://schemas.microsoft.com/office/powerpoint/2010/main">
    <mc:Choice Requires="p14">
      <p:transition spd="slow" p14:dur="3000">
        <p14:reveal/>
      </p:transition>
    </mc:Choice>
    <mc:Fallback xmlns="">
      <p:transition xmlns:p14="http://schemas.microsoft.com/office/powerpoint/2010/main" spd="slow">
        <p:fade/>
      </p:transition>
    </mc:Fallback>
  </mc:AlternateContent>
  <p:extLst mod="1">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10_Oncology Cover Slid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7" name="Rectangle 10"/>
          <p:cNvSpPr>
            <a:spLocks noGrp="1" noChangeArrowheads="1"/>
          </p:cNvSpPr>
          <p:nvPr>
            <p:ph type="ctrTitle" hasCustomPrompt="1"/>
          </p:nvPr>
        </p:nvSpPr>
        <p:spPr>
          <a:xfrm>
            <a:off x="224541" y="528710"/>
            <a:ext cx="3693451" cy="1190805"/>
          </a:xfrm>
          <a:prstGeom prst="rect">
            <a:avLst/>
          </a:prstGeom>
        </p:spPr>
        <p:txBody>
          <a:bodyPr anchor="b"/>
          <a:lstStyle>
            <a:lvl1pPr algn="l">
              <a:lnSpc>
                <a:spcPct val="90000"/>
              </a:lnSpc>
              <a:defRPr sz="2500" b="1" kern="1200" baseline="0"/>
            </a:lvl1pPr>
          </a:lstStyle>
          <a:p>
            <a:r>
              <a:rPr lang="en-US" dirty="0"/>
              <a:t>Oncology PowerPoint Presentation</a:t>
            </a:r>
          </a:p>
        </p:txBody>
      </p:sp>
      <p:sp>
        <p:nvSpPr>
          <p:cNvPr id="7" name="Text Placeholder 2"/>
          <p:cNvSpPr>
            <a:spLocks noGrp="1"/>
          </p:cNvSpPr>
          <p:nvPr>
            <p:ph type="body" sz="quarter" idx="11" hasCustomPrompt="1"/>
          </p:nvPr>
        </p:nvSpPr>
        <p:spPr>
          <a:xfrm>
            <a:off x="224541" y="1638468"/>
            <a:ext cx="3693451" cy="557213"/>
          </a:xfrm>
        </p:spPr>
        <p:txBody>
          <a:bodyPr/>
          <a:lstStyle>
            <a:lvl1pPr marL="0" indent="0">
              <a:spcBef>
                <a:spcPts val="0"/>
              </a:spcBef>
              <a:spcAft>
                <a:spcPts val="0"/>
              </a:spcAft>
              <a:buNone/>
              <a:defRPr sz="1400" b="0" baseline="0"/>
            </a:lvl1pPr>
            <a:lvl2pPr marL="342900" indent="0">
              <a:buNone/>
              <a:defRPr sz="1400" b="0"/>
            </a:lvl2pPr>
            <a:lvl3pPr marL="914400" indent="0">
              <a:buNone/>
              <a:defRPr sz="1400" b="0"/>
            </a:lvl3pPr>
            <a:lvl4pPr marL="1371600" indent="0">
              <a:buNone/>
              <a:defRPr sz="1400" b="0"/>
            </a:lvl4pPr>
            <a:lvl5pPr marL="1828800" indent="0">
              <a:buNone/>
              <a:defRPr sz="1400" b="0"/>
            </a:lvl5pPr>
          </a:lstStyle>
          <a:p>
            <a:pPr lvl="0"/>
            <a:r>
              <a:rPr lang="en-US" dirty="0"/>
              <a:t>Presenter Name</a:t>
            </a:r>
          </a:p>
          <a:p>
            <a:pPr lvl="0"/>
            <a:r>
              <a:rPr lang="en-US" dirty="0"/>
              <a:t>Job Title here | MM/DD/YYYY</a:t>
            </a:r>
          </a:p>
        </p:txBody>
      </p:sp>
      <p:pic>
        <p:nvPicPr>
          <p:cNvPr id="5" name="Picture 4"/>
          <p:cNvPicPr>
            <a:picLocks/>
          </p:cNvPicPr>
          <p:nvPr userDrawn="1"/>
        </p:nvPicPr>
        <p:blipFill>
          <a:blip r:embed="rId3" cstate="screen">
            <a:extLst>
              <a:ext uri="{28A0092B-C50C-407E-A947-70E740481C1C}">
                <a14:useLocalDpi xmlns:a14="http://schemas.microsoft.com/office/drawing/2010/main"/>
              </a:ext>
            </a:extLst>
          </a:blip>
          <a:stretch>
            <a:fillRect/>
          </a:stretch>
        </p:blipFill>
        <p:spPr>
          <a:xfrm>
            <a:off x="7763182" y="6288396"/>
            <a:ext cx="1097361" cy="246888"/>
          </a:xfrm>
          <a:prstGeom prst="rect">
            <a:avLst/>
          </a:prstGeom>
        </p:spPr>
      </p:pic>
      <p:sp>
        <p:nvSpPr>
          <p:cNvPr id="8" name="Text Box 6"/>
          <p:cNvSpPr txBox="1">
            <a:spLocks noChangeArrowheads="1"/>
          </p:cNvSpPr>
          <p:nvPr userDrawn="1"/>
        </p:nvSpPr>
        <p:spPr bwMode="auto">
          <a:xfrm>
            <a:off x="243345" y="6402602"/>
            <a:ext cx="2207247" cy="184666"/>
          </a:xfrm>
          <a:prstGeom prst="rect">
            <a:avLst/>
          </a:prstGeom>
          <a:noFill/>
          <a:ln w="9525">
            <a:noFill/>
            <a:miter lim="800000"/>
            <a:headEnd/>
            <a:tailEnd/>
          </a:ln>
          <a:effectLst/>
        </p:spPr>
        <p:txBody>
          <a:bodyPr wrap="square">
            <a:spAutoFit/>
          </a:bodyPr>
          <a:lstStyle/>
          <a:p>
            <a:r>
              <a:rPr lang="en-US" sz="600" kern="500" baseline="0" dirty="0">
                <a:solidFill>
                  <a:schemeClr val="bg2"/>
                </a:solidFill>
                <a:latin typeface="Arial" charset="0"/>
                <a:ea typeface="+mn-ea"/>
                <a:cs typeface="+mn-cs"/>
              </a:rPr>
              <a:t>© 2016 Illumina, Inc. All rights reserved.</a:t>
            </a:r>
          </a:p>
        </p:txBody>
      </p:sp>
      <p:sp>
        <p:nvSpPr>
          <p:cNvPr id="9" name="Footer Placeholder 1"/>
          <p:cNvSpPr>
            <a:spLocks noGrp="1"/>
          </p:cNvSpPr>
          <p:nvPr>
            <p:ph type="ftr" sz="quarter" idx="12"/>
          </p:nvPr>
        </p:nvSpPr>
        <p:spPr>
          <a:xfrm>
            <a:off x="237289" y="6029516"/>
            <a:ext cx="3785615" cy="228600"/>
          </a:xfrm>
        </p:spPr>
        <p:txBody>
          <a:bodyPr/>
          <a:lstStyle>
            <a:lvl1pPr algn="l">
              <a:defRPr/>
            </a:lvl1pPr>
          </a:lstStyle>
          <a:p>
            <a:r>
              <a:rPr lang="en-US"/>
              <a:t>For Research Use Only.  Not for use in diagnostic procedures.</a:t>
            </a:r>
            <a:endParaRPr lang="en-US" dirty="0"/>
          </a:p>
        </p:txBody>
      </p:sp>
    </p:spTree>
    <p:extLst>
      <p:ext uri="{BB962C8B-B14F-4D97-AF65-F5344CB8AC3E}">
        <p14:creationId xmlns:p14="http://schemas.microsoft.com/office/powerpoint/2010/main" val="548212849"/>
      </p:ext>
    </p:extLst>
  </p:cSld>
  <p:clrMapOvr>
    <a:masterClrMapping/>
  </p:clrMapOvr>
  <mc:AlternateContent xmlns:mc="http://schemas.openxmlformats.org/markup-compatibility/2006" xmlns:p14="http://schemas.microsoft.com/office/powerpoint/2010/main">
    <mc:Choice Requires="p14">
      <p:transition spd="slow" p14:dur="3000">
        <p14:reveal/>
      </p:transition>
    </mc:Choice>
    <mc:Fallback xmlns="">
      <p:transition xmlns:p14="http://schemas.microsoft.com/office/powerpoint/2010/main" spd="slow">
        <p:fade/>
      </p:transition>
    </mc:Fallback>
  </mc:AlternateContent>
  <p:extLst mod="1">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1_Oncology Cover Slid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7" name="Rectangle 10"/>
          <p:cNvSpPr>
            <a:spLocks noGrp="1" noChangeArrowheads="1"/>
          </p:cNvSpPr>
          <p:nvPr>
            <p:ph type="ctrTitle" hasCustomPrompt="1"/>
          </p:nvPr>
        </p:nvSpPr>
        <p:spPr>
          <a:xfrm>
            <a:off x="224541" y="528710"/>
            <a:ext cx="3693451" cy="1190805"/>
          </a:xfrm>
          <a:prstGeom prst="rect">
            <a:avLst/>
          </a:prstGeom>
        </p:spPr>
        <p:txBody>
          <a:bodyPr anchor="b"/>
          <a:lstStyle>
            <a:lvl1pPr algn="l">
              <a:lnSpc>
                <a:spcPct val="90000"/>
              </a:lnSpc>
              <a:defRPr sz="2500" b="1" kern="1200" baseline="0"/>
            </a:lvl1pPr>
          </a:lstStyle>
          <a:p>
            <a:r>
              <a:rPr lang="en-US" dirty="0"/>
              <a:t>Oncology PowerPoint Presentation</a:t>
            </a:r>
          </a:p>
        </p:txBody>
      </p:sp>
      <p:sp>
        <p:nvSpPr>
          <p:cNvPr id="7" name="Text Placeholder 2"/>
          <p:cNvSpPr>
            <a:spLocks noGrp="1"/>
          </p:cNvSpPr>
          <p:nvPr>
            <p:ph type="body" sz="quarter" idx="11" hasCustomPrompt="1"/>
          </p:nvPr>
        </p:nvSpPr>
        <p:spPr>
          <a:xfrm>
            <a:off x="224541" y="1638468"/>
            <a:ext cx="3693451" cy="557213"/>
          </a:xfrm>
        </p:spPr>
        <p:txBody>
          <a:bodyPr/>
          <a:lstStyle>
            <a:lvl1pPr marL="0" indent="0">
              <a:spcBef>
                <a:spcPts val="0"/>
              </a:spcBef>
              <a:spcAft>
                <a:spcPts val="0"/>
              </a:spcAft>
              <a:buNone/>
              <a:defRPr sz="1400" b="0" baseline="0"/>
            </a:lvl1pPr>
            <a:lvl2pPr marL="342900" indent="0">
              <a:buNone/>
              <a:defRPr sz="1400" b="0"/>
            </a:lvl2pPr>
            <a:lvl3pPr marL="914400" indent="0">
              <a:buNone/>
              <a:defRPr sz="1400" b="0"/>
            </a:lvl3pPr>
            <a:lvl4pPr marL="1371600" indent="0">
              <a:buNone/>
              <a:defRPr sz="1400" b="0"/>
            </a:lvl4pPr>
            <a:lvl5pPr marL="1828800" indent="0">
              <a:buNone/>
              <a:defRPr sz="1400" b="0"/>
            </a:lvl5pPr>
          </a:lstStyle>
          <a:p>
            <a:pPr lvl="0"/>
            <a:r>
              <a:rPr lang="en-US" dirty="0"/>
              <a:t>Presenter Name</a:t>
            </a:r>
          </a:p>
          <a:p>
            <a:pPr lvl="0"/>
            <a:r>
              <a:rPr lang="en-US" dirty="0"/>
              <a:t>Job Title here | MM/DD/YYYY</a:t>
            </a:r>
          </a:p>
        </p:txBody>
      </p:sp>
      <p:pic>
        <p:nvPicPr>
          <p:cNvPr id="5" name="Picture 4"/>
          <p:cNvPicPr>
            <a:picLocks/>
          </p:cNvPicPr>
          <p:nvPr userDrawn="1"/>
        </p:nvPicPr>
        <p:blipFill>
          <a:blip r:embed="rId3" cstate="screen">
            <a:extLst>
              <a:ext uri="{28A0092B-C50C-407E-A947-70E740481C1C}">
                <a14:useLocalDpi xmlns:a14="http://schemas.microsoft.com/office/drawing/2010/main"/>
              </a:ext>
            </a:extLst>
          </a:blip>
          <a:stretch>
            <a:fillRect/>
          </a:stretch>
        </p:blipFill>
        <p:spPr>
          <a:xfrm>
            <a:off x="7763182" y="6288396"/>
            <a:ext cx="1097361" cy="246888"/>
          </a:xfrm>
          <a:prstGeom prst="rect">
            <a:avLst/>
          </a:prstGeom>
        </p:spPr>
      </p:pic>
      <p:sp>
        <p:nvSpPr>
          <p:cNvPr id="8" name="Text Box 6"/>
          <p:cNvSpPr txBox="1">
            <a:spLocks noChangeArrowheads="1"/>
          </p:cNvSpPr>
          <p:nvPr userDrawn="1"/>
        </p:nvSpPr>
        <p:spPr bwMode="auto">
          <a:xfrm>
            <a:off x="243345" y="6402602"/>
            <a:ext cx="2207247" cy="184666"/>
          </a:xfrm>
          <a:prstGeom prst="rect">
            <a:avLst/>
          </a:prstGeom>
          <a:noFill/>
          <a:ln w="9525">
            <a:noFill/>
            <a:miter lim="800000"/>
            <a:headEnd/>
            <a:tailEnd/>
          </a:ln>
          <a:effectLst/>
        </p:spPr>
        <p:txBody>
          <a:bodyPr wrap="square">
            <a:spAutoFit/>
          </a:bodyPr>
          <a:lstStyle/>
          <a:p>
            <a:r>
              <a:rPr lang="en-US" sz="600" kern="500" baseline="0" dirty="0">
                <a:solidFill>
                  <a:schemeClr val="bg2"/>
                </a:solidFill>
                <a:latin typeface="Arial" charset="0"/>
                <a:ea typeface="+mn-ea"/>
                <a:cs typeface="+mn-cs"/>
              </a:rPr>
              <a:t>© 2016 Illumina, Inc. All rights reserved.</a:t>
            </a:r>
          </a:p>
        </p:txBody>
      </p:sp>
      <p:sp>
        <p:nvSpPr>
          <p:cNvPr id="9" name="Footer Placeholder 1"/>
          <p:cNvSpPr>
            <a:spLocks noGrp="1"/>
          </p:cNvSpPr>
          <p:nvPr>
            <p:ph type="ftr" sz="quarter" idx="12"/>
          </p:nvPr>
        </p:nvSpPr>
        <p:spPr>
          <a:xfrm>
            <a:off x="237289" y="6029516"/>
            <a:ext cx="3785615" cy="228600"/>
          </a:xfrm>
        </p:spPr>
        <p:txBody>
          <a:bodyPr/>
          <a:lstStyle>
            <a:lvl1pPr algn="l">
              <a:defRPr/>
            </a:lvl1pPr>
          </a:lstStyle>
          <a:p>
            <a:r>
              <a:rPr lang="en-US"/>
              <a:t>For Research Use Only.  Not for use in diagnostic procedures.</a:t>
            </a:r>
            <a:endParaRPr lang="en-US" dirty="0"/>
          </a:p>
        </p:txBody>
      </p:sp>
    </p:spTree>
    <p:extLst>
      <p:ext uri="{BB962C8B-B14F-4D97-AF65-F5344CB8AC3E}">
        <p14:creationId xmlns:p14="http://schemas.microsoft.com/office/powerpoint/2010/main" val="859212715"/>
      </p:ext>
    </p:extLst>
  </p:cSld>
  <p:clrMapOvr>
    <a:masterClrMapping/>
  </p:clrMapOvr>
  <mc:AlternateContent xmlns:mc="http://schemas.openxmlformats.org/markup-compatibility/2006" xmlns:p14="http://schemas.microsoft.com/office/powerpoint/2010/main">
    <mc:Choice Requires="p14">
      <p:transition spd="slow" p14:dur="3000">
        <p14:reveal/>
      </p:transition>
    </mc:Choice>
    <mc:Fallback xmlns="">
      <p:transition xmlns:p14="http://schemas.microsoft.com/office/powerpoint/2010/main" spd="slow">
        <p:fade/>
      </p:transition>
    </mc:Fallback>
  </mc:AlternateContent>
  <p:extLst mod="1">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3_Research 2 Cover Slid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7" name="Rectangle 10"/>
          <p:cNvSpPr>
            <a:spLocks noGrp="1" noChangeArrowheads="1"/>
          </p:cNvSpPr>
          <p:nvPr>
            <p:ph type="ctrTitle" hasCustomPrompt="1"/>
          </p:nvPr>
        </p:nvSpPr>
        <p:spPr>
          <a:xfrm>
            <a:off x="224541" y="528710"/>
            <a:ext cx="4462549" cy="1190805"/>
          </a:xfrm>
          <a:prstGeom prst="rect">
            <a:avLst/>
          </a:prstGeom>
        </p:spPr>
        <p:txBody>
          <a:bodyPr anchor="b"/>
          <a:lstStyle>
            <a:lvl1pPr algn="l">
              <a:lnSpc>
                <a:spcPct val="90000"/>
              </a:lnSpc>
              <a:defRPr sz="2500" b="1" kern="1200" baseline="0"/>
            </a:lvl1pPr>
          </a:lstStyle>
          <a:p>
            <a:r>
              <a:rPr lang="en-US" dirty="0" err="1"/>
              <a:t>Onco</a:t>
            </a:r>
            <a:r>
              <a:rPr lang="en-US" dirty="0"/>
              <a:t> PowerPoint Presentation</a:t>
            </a:r>
          </a:p>
        </p:txBody>
      </p:sp>
      <p:sp>
        <p:nvSpPr>
          <p:cNvPr id="7" name="Text Placeholder 2"/>
          <p:cNvSpPr>
            <a:spLocks noGrp="1"/>
          </p:cNvSpPr>
          <p:nvPr>
            <p:ph type="body" sz="quarter" idx="11" hasCustomPrompt="1"/>
          </p:nvPr>
        </p:nvSpPr>
        <p:spPr>
          <a:xfrm>
            <a:off x="224541" y="1638468"/>
            <a:ext cx="4462549" cy="557213"/>
          </a:xfrm>
        </p:spPr>
        <p:txBody>
          <a:bodyPr/>
          <a:lstStyle>
            <a:lvl1pPr marL="0" indent="0">
              <a:spcBef>
                <a:spcPts val="0"/>
              </a:spcBef>
              <a:spcAft>
                <a:spcPts val="0"/>
              </a:spcAft>
              <a:buNone/>
              <a:defRPr sz="1400" b="0" baseline="0"/>
            </a:lvl1pPr>
            <a:lvl2pPr marL="342900" indent="0">
              <a:buNone/>
              <a:defRPr sz="1400" b="0"/>
            </a:lvl2pPr>
            <a:lvl3pPr marL="914400" indent="0">
              <a:buNone/>
              <a:defRPr sz="1400" b="0"/>
            </a:lvl3pPr>
            <a:lvl4pPr marL="1371600" indent="0">
              <a:buNone/>
              <a:defRPr sz="1400" b="0"/>
            </a:lvl4pPr>
            <a:lvl5pPr marL="1828800" indent="0">
              <a:buNone/>
              <a:defRPr sz="1400" b="0"/>
            </a:lvl5pPr>
          </a:lstStyle>
          <a:p>
            <a:pPr lvl="0"/>
            <a:r>
              <a:rPr lang="en-US" dirty="0"/>
              <a:t>Presenter Name</a:t>
            </a:r>
          </a:p>
          <a:p>
            <a:pPr lvl="0"/>
            <a:r>
              <a:rPr lang="en-US" dirty="0"/>
              <a:t>Job Title here | MM/DD/YYYY</a:t>
            </a:r>
          </a:p>
        </p:txBody>
      </p:sp>
      <p:pic>
        <p:nvPicPr>
          <p:cNvPr id="5" name="Picture 4"/>
          <p:cNvPicPr>
            <a:picLocks/>
          </p:cNvPicPr>
          <p:nvPr userDrawn="1"/>
        </p:nvPicPr>
        <p:blipFill>
          <a:blip r:embed="rId3" cstate="screen">
            <a:extLst>
              <a:ext uri="{28A0092B-C50C-407E-A947-70E740481C1C}">
                <a14:useLocalDpi xmlns:a14="http://schemas.microsoft.com/office/drawing/2010/main"/>
              </a:ext>
            </a:extLst>
          </a:blip>
          <a:stretch>
            <a:fillRect/>
          </a:stretch>
        </p:blipFill>
        <p:spPr>
          <a:xfrm>
            <a:off x="7763182" y="6288396"/>
            <a:ext cx="1097361" cy="246888"/>
          </a:xfrm>
          <a:prstGeom prst="rect">
            <a:avLst/>
          </a:prstGeom>
        </p:spPr>
      </p:pic>
      <p:sp>
        <p:nvSpPr>
          <p:cNvPr id="8" name="Text Box 6"/>
          <p:cNvSpPr txBox="1">
            <a:spLocks noChangeArrowheads="1"/>
          </p:cNvSpPr>
          <p:nvPr userDrawn="1"/>
        </p:nvSpPr>
        <p:spPr bwMode="auto">
          <a:xfrm>
            <a:off x="243345" y="6402602"/>
            <a:ext cx="2207247" cy="184666"/>
          </a:xfrm>
          <a:prstGeom prst="rect">
            <a:avLst/>
          </a:prstGeom>
          <a:noFill/>
          <a:ln w="9525">
            <a:noFill/>
            <a:miter lim="800000"/>
            <a:headEnd/>
            <a:tailEnd/>
          </a:ln>
          <a:effectLst/>
        </p:spPr>
        <p:txBody>
          <a:bodyPr wrap="square">
            <a:spAutoFit/>
          </a:bodyPr>
          <a:lstStyle/>
          <a:p>
            <a:r>
              <a:rPr lang="en-US" sz="600" kern="500" baseline="0" dirty="0">
                <a:solidFill>
                  <a:schemeClr val="bg2"/>
                </a:solidFill>
                <a:latin typeface="Arial" charset="0"/>
                <a:ea typeface="+mn-ea"/>
                <a:cs typeface="+mn-cs"/>
              </a:rPr>
              <a:t>© 2016 Illumina, Inc. All rights reserved.</a:t>
            </a:r>
          </a:p>
        </p:txBody>
      </p:sp>
      <p:sp>
        <p:nvSpPr>
          <p:cNvPr id="9" name="Footer Placeholder 1"/>
          <p:cNvSpPr>
            <a:spLocks noGrp="1"/>
          </p:cNvSpPr>
          <p:nvPr>
            <p:ph type="ftr" sz="quarter" idx="12"/>
          </p:nvPr>
        </p:nvSpPr>
        <p:spPr>
          <a:xfrm>
            <a:off x="237289" y="6029516"/>
            <a:ext cx="3785615" cy="228600"/>
          </a:xfrm>
        </p:spPr>
        <p:txBody>
          <a:bodyPr/>
          <a:lstStyle>
            <a:lvl1pPr algn="l">
              <a:defRPr/>
            </a:lvl1pPr>
          </a:lstStyle>
          <a:p>
            <a:r>
              <a:rPr lang="en-US"/>
              <a:t>For Research Use Only.  Not for use in diagnostic procedures.</a:t>
            </a:r>
            <a:endParaRPr lang="en-US" dirty="0"/>
          </a:p>
        </p:txBody>
      </p:sp>
    </p:spTree>
    <p:extLst>
      <p:ext uri="{BB962C8B-B14F-4D97-AF65-F5344CB8AC3E}">
        <p14:creationId xmlns:p14="http://schemas.microsoft.com/office/powerpoint/2010/main" val="1180082850"/>
      </p:ext>
    </p:extLst>
  </p:cSld>
  <p:clrMapOvr>
    <a:masterClrMapping/>
  </p:clrMapOvr>
  <mc:AlternateContent xmlns:mc="http://schemas.openxmlformats.org/markup-compatibility/2006" xmlns:p14="http://schemas.microsoft.com/office/powerpoint/2010/main">
    <mc:Choice Requires="p14">
      <p:transition spd="slow" p14:dur="3000">
        <p14:reveal/>
      </p:transition>
    </mc:Choice>
    <mc:Fallback xmlns="">
      <p:transition xmlns:p14="http://schemas.microsoft.com/office/powerpoint/2010/main" spd="slow">
        <p:fade/>
      </p:transition>
    </mc:Fallback>
  </mc:AlternateContent>
  <p:extLst mod="1">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4_Research 1 Cover Slid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7" name="Rectangle 10"/>
          <p:cNvSpPr>
            <a:spLocks noGrp="1" noChangeArrowheads="1"/>
          </p:cNvSpPr>
          <p:nvPr>
            <p:ph type="ctrTitle" hasCustomPrompt="1"/>
          </p:nvPr>
        </p:nvSpPr>
        <p:spPr>
          <a:xfrm>
            <a:off x="4821757" y="528710"/>
            <a:ext cx="3982517" cy="1190805"/>
          </a:xfrm>
          <a:prstGeom prst="rect">
            <a:avLst/>
          </a:prstGeom>
        </p:spPr>
        <p:txBody>
          <a:bodyPr anchor="b"/>
          <a:lstStyle>
            <a:lvl1pPr algn="l">
              <a:lnSpc>
                <a:spcPct val="90000"/>
              </a:lnSpc>
              <a:defRPr sz="2500" b="1" kern="1200" baseline="0"/>
            </a:lvl1pPr>
          </a:lstStyle>
          <a:p>
            <a:r>
              <a:rPr lang="en-US" dirty="0"/>
              <a:t>Oncology PowerPoint Presentation</a:t>
            </a:r>
          </a:p>
        </p:txBody>
      </p:sp>
      <p:sp>
        <p:nvSpPr>
          <p:cNvPr id="7" name="Text Placeholder 2"/>
          <p:cNvSpPr>
            <a:spLocks noGrp="1"/>
          </p:cNvSpPr>
          <p:nvPr>
            <p:ph type="body" sz="quarter" idx="11" hasCustomPrompt="1"/>
          </p:nvPr>
        </p:nvSpPr>
        <p:spPr>
          <a:xfrm>
            <a:off x="4821757" y="1638468"/>
            <a:ext cx="3982517" cy="557213"/>
          </a:xfrm>
        </p:spPr>
        <p:txBody>
          <a:bodyPr/>
          <a:lstStyle>
            <a:lvl1pPr marL="0" indent="0">
              <a:spcBef>
                <a:spcPts val="0"/>
              </a:spcBef>
              <a:spcAft>
                <a:spcPts val="0"/>
              </a:spcAft>
              <a:buNone/>
              <a:defRPr sz="1400" b="0" baseline="0"/>
            </a:lvl1pPr>
            <a:lvl2pPr marL="342900" indent="0">
              <a:buNone/>
              <a:defRPr sz="1400" b="0"/>
            </a:lvl2pPr>
            <a:lvl3pPr marL="914400" indent="0">
              <a:buNone/>
              <a:defRPr sz="1400" b="0"/>
            </a:lvl3pPr>
            <a:lvl4pPr marL="1371600" indent="0">
              <a:buNone/>
              <a:defRPr sz="1400" b="0"/>
            </a:lvl4pPr>
            <a:lvl5pPr marL="1828800" indent="0">
              <a:buNone/>
              <a:defRPr sz="1400" b="0"/>
            </a:lvl5pPr>
          </a:lstStyle>
          <a:p>
            <a:pPr lvl="0"/>
            <a:r>
              <a:rPr lang="en-US" dirty="0"/>
              <a:t>Presenter Name</a:t>
            </a:r>
          </a:p>
          <a:p>
            <a:pPr lvl="0"/>
            <a:r>
              <a:rPr lang="en-US" dirty="0"/>
              <a:t>Job Title here | MM/DD/YYYY</a:t>
            </a:r>
          </a:p>
        </p:txBody>
      </p:sp>
      <p:pic>
        <p:nvPicPr>
          <p:cNvPr id="5" name="Picture 4"/>
          <p:cNvPicPr>
            <a:picLocks/>
          </p:cNvPicPr>
          <p:nvPr userDrawn="1"/>
        </p:nvPicPr>
        <p:blipFill>
          <a:blip r:embed="rId3" cstate="screen">
            <a:extLst>
              <a:ext uri="{28A0092B-C50C-407E-A947-70E740481C1C}">
                <a14:useLocalDpi xmlns:a14="http://schemas.microsoft.com/office/drawing/2010/main"/>
              </a:ext>
            </a:extLst>
          </a:blip>
          <a:stretch>
            <a:fillRect/>
          </a:stretch>
        </p:blipFill>
        <p:spPr>
          <a:xfrm>
            <a:off x="7763182" y="6288396"/>
            <a:ext cx="1097361" cy="246888"/>
          </a:xfrm>
          <a:prstGeom prst="rect">
            <a:avLst/>
          </a:prstGeom>
        </p:spPr>
      </p:pic>
      <p:sp>
        <p:nvSpPr>
          <p:cNvPr id="8" name="Text Box 6"/>
          <p:cNvSpPr txBox="1">
            <a:spLocks noChangeArrowheads="1"/>
          </p:cNvSpPr>
          <p:nvPr userDrawn="1"/>
        </p:nvSpPr>
        <p:spPr bwMode="auto">
          <a:xfrm>
            <a:off x="243345" y="6402602"/>
            <a:ext cx="2207247" cy="184666"/>
          </a:xfrm>
          <a:prstGeom prst="rect">
            <a:avLst/>
          </a:prstGeom>
          <a:noFill/>
          <a:ln w="9525">
            <a:noFill/>
            <a:miter lim="800000"/>
            <a:headEnd/>
            <a:tailEnd/>
          </a:ln>
          <a:effectLst/>
        </p:spPr>
        <p:txBody>
          <a:bodyPr wrap="square">
            <a:spAutoFit/>
          </a:bodyPr>
          <a:lstStyle/>
          <a:p>
            <a:r>
              <a:rPr lang="en-US" sz="600" kern="500" baseline="0" dirty="0">
                <a:solidFill>
                  <a:schemeClr val="bg2"/>
                </a:solidFill>
                <a:latin typeface="Arial" charset="0"/>
                <a:ea typeface="+mn-ea"/>
                <a:cs typeface="+mn-cs"/>
              </a:rPr>
              <a:t>© 2016 Illumina, Inc. All rights reserved.</a:t>
            </a:r>
          </a:p>
        </p:txBody>
      </p:sp>
      <p:sp>
        <p:nvSpPr>
          <p:cNvPr id="9" name="Footer Placeholder 1"/>
          <p:cNvSpPr>
            <a:spLocks noGrp="1"/>
          </p:cNvSpPr>
          <p:nvPr>
            <p:ph type="ftr" sz="quarter" idx="12"/>
          </p:nvPr>
        </p:nvSpPr>
        <p:spPr>
          <a:xfrm>
            <a:off x="237289" y="6029516"/>
            <a:ext cx="3785615" cy="228600"/>
          </a:xfrm>
        </p:spPr>
        <p:txBody>
          <a:bodyPr/>
          <a:lstStyle>
            <a:lvl1pPr algn="l">
              <a:defRPr/>
            </a:lvl1pPr>
          </a:lstStyle>
          <a:p>
            <a:r>
              <a:rPr lang="en-US"/>
              <a:t>For Research Use Only.  Not for use in diagnostic procedures.</a:t>
            </a:r>
            <a:endParaRPr lang="en-US" dirty="0"/>
          </a:p>
        </p:txBody>
      </p:sp>
    </p:spTree>
    <p:extLst>
      <p:ext uri="{BB962C8B-B14F-4D97-AF65-F5344CB8AC3E}">
        <p14:creationId xmlns:p14="http://schemas.microsoft.com/office/powerpoint/2010/main" val="286225291"/>
      </p:ext>
    </p:extLst>
  </p:cSld>
  <p:clrMapOvr>
    <a:masterClrMapping/>
  </p:clrMapOvr>
  <mc:AlternateContent xmlns:mc="http://schemas.openxmlformats.org/markup-compatibility/2006" xmlns:p14="http://schemas.microsoft.com/office/powerpoint/2010/main">
    <mc:Choice Requires="p14">
      <p:transition spd="slow" p14:dur="3000">
        <p14:reveal/>
      </p:transition>
    </mc:Choice>
    <mc:Fallback xmlns="">
      <p:transition xmlns:p14="http://schemas.microsoft.com/office/powerpoint/2010/main" spd="slow">
        <p:fade/>
      </p:transition>
    </mc:Fallback>
  </mc:AlternateContent>
  <p:extLst mod="1">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3_Research 1 Cover Slid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7" name="Rectangle 10"/>
          <p:cNvSpPr>
            <a:spLocks noGrp="1" noChangeArrowheads="1"/>
          </p:cNvSpPr>
          <p:nvPr>
            <p:ph type="ctrTitle" hasCustomPrompt="1"/>
          </p:nvPr>
        </p:nvSpPr>
        <p:spPr>
          <a:xfrm>
            <a:off x="4821757" y="528710"/>
            <a:ext cx="3982517" cy="1190805"/>
          </a:xfrm>
          <a:prstGeom prst="rect">
            <a:avLst/>
          </a:prstGeom>
        </p:spPr>
        <p:txBody>
          <a:bodyPr anchor="b"/>
          <a:lstStyle>
            <a:lvl1pPr algn="l">
              <a:lnSpc>
                <a:spcPct val="90000"/>
              </a:lnSpc>
              <a:defRPr sz="2500" b="1" kern="1200" baseline="0"/>
            </a:lvl1pPr>
          </a:lstStyle>
          <a:p>
            <a:r>
              <a:rPr lang="en-US" dirty="0"/>
              <a:t>Oncology PowerPoint Presentation</a:t>
            </a:r>
          </a:p>
        </p:txBody>
      </p:sp>
      <p:sp>
        <p:nvSpPr>
          <p:cNvPr id="7" name="Text Placeholder 2"/>
          <p:cNvSpPr>
            <a:spLocks noGrp="1"/>
          </p:cNvSpPr>
          <p:nvPr>
            <p:ph type="body" sz="quarter" idx="11" hasCustomPrompt="1"/>
          </p:nvPr>
        </p:nvSpPr>
        <p:spPr>
          <a:xfrm>
            <a:off x="4821757" y="1638468"/>
            <a:ext cx="3982517" cy="557213"/>
          </a:xfrm>
        </p:spPr>
        <p:txBody>
          <a:bodyPr/>
          <a:lstStyle>
            <a:lvl1pPr marL="0" indent="0">
              <a:spcBef>
                <a:spcPts val="0"/>
              </a:spcBef>
              <a:spcAft>
                <a:spcPts val="0"/>
              </a:spcAft>
              <a:buNone/>
              <a:defRPr sz="1400" b="0" baseline="0"/>
            </a:lvl1pPr>
            <a:lvl2pPr marL="342900" indent="0">
              <a:buNone/>
              <a:defRPr sz="1400" b="0"/>
            </a:lvl2pPr>
            <a:lvl3pPr marL="914400" indent="0">
              <a:buNone/>
              <a:defRPr sz="1400" b="0"/>
            </a:lvl3pPr>
            <a:lvl4pPr marL="1371600" indent="0">
              <a:buNone/>
              <a:defRPr sz="1400" b="0"/>
            </a:lvl4pPr>
            <a:lvl5pPr marL="1828800" indent="0">
              <a:buNone/>
              <a:defRPr sz="1400" b="0"/>
            </a:lvl5pPr>
          </a:lstStyle>
          <a:p>
            <a:pPr lvl="0"/>
            <a:r>
              <a:rPr lang="en-US" dirty="0"/>
              <a:t>Presenter Name</a:t>
            </a:r>
          </a:p>
          <a:p>
            <a:pPr lvl="0"/>
            <a:r>
              <a:rPr lang="en-US" dirty="0"/>
              <a:t>Job Title here | MM/DD/YYYY</a:t>
            </a:r>
          </a:p>
        </p:txBody>
      </p:sp>
      <p:pic>
        <p:nvPicPr>
          <p:cNvPr id="5" name="Picture 4"/>
          <p:cNvPicPr>
            <a:picLocks/>
          </p:cNvPicPr>
          <p:nvPr userDrawn="1"/>
        </p:nvPicPr>
        <p:blipFill>
          <a:blip r:embed="rId3" cstate="screen">
            <a:extLst>
              <a:ext uri="{28A0092B-C50C-407E-A947-70E740481C1C}">
                <a14:useLocalDpi xmlns:a14="http://schemas.microsoft.com/office/drawing/2010/main"/>
              </a:ext>
            </a:extLst>
          </a:blip>
          <a:stretch>
            <a:fillRect/>
          </a:stretch>
        </p:blipFill>
        <p:spPr>
          <a:xfrm>
            <a:off x="7763182" y="6288396"/>
            <a:ext cx="1097361" cy="246888"/>
          </a:xfrm>
          <a:prstGeom prst="rect">
            <a:avLst/>
          </a:prstGeom>
        </p:spPr>
      </p:pic>
      <p:sp>
        <p:nvSpPr>
          <p:cNvPr id="8" name="Text Box 6"/>
          <p:cNvSpPr txBox="1">
            <a:spLocks noChangeArrowheads="1"/>
          </p:cNvSpPr>
          <p:nvPr userDrawn="1"/>
        </p:nvSpPr>
        <p:spPr bwMode="auto">
          <a:xfrm>
            <a:off x="243345" y="6402602"/>
            <a:ext cx="2207247" cy="184666"/>
          </a:xfrm>
          <a:prstGeom prst="rect">
            <a:avLst/>
          </a:prstGeom>
          <a:noFill/>
          <a:ln w="9525">
            <a:noFill/>
            <a:miter lim="800000"/>
            <a:headEnd/>
            <a:tailEnd/>
          </a:ln>
          <a:effectLst/>
        </p:spPr>
        <p:txBody>
          <a:bodyPr wrap="square">
            <a:spAutoFit/>
          </a:bodyPr>
          <a:lstStyle/>
          <a:p>
            <a:r>
              <a:rPr lang="en-US" sz="600" kern="500" baseline="0" dirty="0">
                <a:solidFill>
                  <a:schemeClr val="bg2"/>
                </a:solidFill>
                <a:latin typeface="Arial" charset="0"/>
                <a:ea typeface="+mn-ea"/>
                <a:cs typeface="+mn-cs"/>
              </a:rPr>
              <a:t>© 2016 Illumina, Inc. All rights reserved.</a:t>
            </a:r>
          </a:p>
        </p:txBody>
      </p:sp>
      <p:sp>
        <p:nvSpPr>
          <p:cNvPr id="9" name="Footer Placeholder 1"/>
          <p:cNvSpPr>
            <a:spLocks noGrp="1"/>
          </p:cNvSpPr>
          <p:nvPr>
            <p:ph type="ftr" sz="quarter" idx="12"/>
          </p:nvPr>
        </p:nvSpPr>
        <p:spPr>
          <a:xfrm>
            <a:off x="237289" y="6029516"/>
            <a:ext cx="3785615" cy="228600"/>
          </a:xfrm>
        </p:spPr>
        <p:txBody>
          <a:bodyPr/>
          <a:lstStyle>
            <a:lvl1pPr algn="l">
              <a:defRPr/>
            </a:lvl1pPr>
          </a:lstStyle>
          <a:p>
            <a:r>
              <a:rPr lang="en-US"/>
              <a:t>For Research Use Only.  Not for use in diagnostic procedures.</a:t>
            </a:r>
            <a:endParaRPr lang="en-US" dirty="0"/>
          </a:p>
        </p:txBody>
      </p:sp>
    </p:spTree>
    <p:extLst>
      <p:ext uri="{BB962C8B-B14F-4D97-AF65-F5344CB8AC3E}">
        <p14:creationId xmlns:p14="http://schemas.microsoft.com/office/powerpoint/2010/main" val="365444271"/>
      </p:ext>
    </p:extLst>
  </p:cSld>
  <p:clrMapOvr>
    <a:masterClrMapping/>
  </p:clrMapOvr>
  <mc:AlternateContent xmlns:mc="http://schemas.openxmlformats.org/markup-compatibility/2006" xmlns:p14="http://schemas.microsoft.com/office/powerpoint/2010/main">
    <mc:Choice Requires="p14">
      <p:transition spd="slow" p14:dur="3000">
        <p14:reveal/>
      </p:transition>
    </mc:Choice>
    <mc:Fallback xmlns="">
      <p:transition xmlns:p14="http://schemas.microsoft.com/office/powerpoint/2010/main" spd="slow">
        <p:fade/>
      </p:transition>
    </mc:Fallback>
  </mc:AlternateContent>
  <p:extLst mod="1">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27001" y="177184"/>
            <a:ext cx="8477274" cy="96127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Today’s Agenda</a:t>
            </a:r>
          </a:p>
        </p:txBody>
      </p:sp>
      <p:sp>
        <p:nvSpPr>
          <p:cNvPr id="1027" name="Rectangle 3"/>
          <p:cNvSpPr>
            <a:spLocks noGrp="1" noChangeArrowheads="1"/>
          </p:cNvSpPr>
          <p:nvPr>
            <p:ph type="body" idx="1"/>
          </p:nvPr>
        </p:nvSpPr>
        <p:spPr bwMode="auto">
          <a:xfrm>
            <a:off x="327002" y="1398847"/>
            <a:ext cx="8477273" cy="453951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Heading goes here – bullets based on dot in logo</a:t>
            </a:r>
          </a:p>
          <a:p>
            <a:pPr lvl="1"/>
            <a:r>
              <a:rPr lang="en-US" dirty="0"/>
              <a:t>Example of a secondary message in smaller font</a:t>
            </a:r>
          </a:p>
          <a:p>
            <a:pPr lvl="1"/>
            <a:r>
              <a:rPr lang="en-US" dirty="0"/>
              <a:t>Secondary message number two – same size font</a:t>
            </a:r>
          </a:p>
          <a:p>
            <a:pPr lvl="0"/>
            <a:r>
              <a:rPr lang="en-US" dirty="0"/>
              <a:t>Second heading goes here</a:t>
            </a:r>
          </a:p>
        </p:txBody>
      </p:sp>
      <p:pic>
        <p:nvPicPr>
          <p:cNvPr id="4" name="Picture 3"/>
          <p:cNvPicPr>
            <a:picLocks/>
          </p:cNvPicPr>
          <p:nvPr userDrawn="1"/>
        </p:nvPicPr>
        <p:blipFill>
          <a:blip r:embed="rId29" cstate="screen">
            <a:extLst>
              <a:ext uri="{28A0092B-C50C-407E-A947-70E740481C1C}">
                <a14:useLocalDpi xmlns:a14="http://schemas.microsoft.com/office/drawing/2010/main"/>
              </a:ext>
            </a:extLst>
          </a:blip>
          <a:stretch>
            <a:fillRect/>
          </a:stretch>
        </p:blipFill>
        <p:spPr>
          <a:xfrm>
            <a:off x="7763182" y="6288396"/>
            <a:ext cx="1097361" cy="246888"/>
          </a:xfrm>
          <a:prstGeom prst="rect">
            <a:avLst/>
          </a:prstGeom>
        </p:spPr>
      </p:pic>
      <p:sp>
        <p:nvSpPr>
          <p:cNvPr id="8" name="Text Box 4"/>
          <p:cNvSpPr txBox="1">
            <a:spLocks noChangeArrowheads="1"/>
          </p:cNvSpPr>
          <p:nvPr userDrawn="1"/>
        </p:nvSpPr>
        <p:spPr bwMode="auto">
          <a:xfrm>
            <a:off x="192024" y="6376783"/>
            <a:ext cx="466002" cy="215444"/>
          </a:xfrm>
          <a:prstGeom prst="rect">
            <a:avLst/>
          </a:prstGeom>
          <a:noFill/>
          <a:ln w="9525">
            <a:noFill/>
            <a:miter lim="800000"/>
            <a:headEnd/>
            <a:tailEnd/>
          </a:ln>
          <a:effectLst/>
        </p:spPr>
        <p:txBody>
          <a:bodyPr wrap="square">
            <a:spAutoFit/>
          </a:bodyPr>
          <a:lstStyle/>
          <a:p>
            <a:pPr algn="l">
              <a:defRPr/>
            </a:pPr>
            <a:fld id="{5073B0C2-833C-4049-9244-41733BBAE632}" type="slidenum">
              <a:rPr lang="en-US" sz="800" kern="500">
                <a:solidFill>
                  <a:schemeClr val="bg2"/>
                </a:solidFill>
                <a:latin typeface="+mj-lt"/>
              </a:rPr>
              <a:pPr algn="l">
                <a:defRPr/>
              </a:pPr>
              <a:t>‹#›</a:t>
            </a:fld>
            <a:endParaRPr lang="en-US" sz="800" kern="500" dirty="0">
              <a:solidFill>
                <a:schemeClr val="bg2"/>
              </a:solidFill>
              <a:latin typeface="+mj-lt"/>
            </a:endParaRPr>
          </a:p>
        </p:txBody>
      </p:sp>
      <p:sp>
        <p:nvSpPr>
          <p:cNvPr id="10" name="Footer Placeholder 1"/>
          <p:cNvSpPr>
            <a:spLocks noGrp="1"/>
          </p:cNvSpPr>
          <p:nvPr>
            <p:ph type="ftr" sz="quarter" idx="3"/>
          </p:nvPr>
        </p:nvSpPr>
        <p:spPr>
          <a:xfrm>
            <a:off x="2679192" y="6364224"/>
            <a:ext cx="3785615" cy="228600"/>
          </a:xfrm>
          <a:prstGeom prst="rect">
            <a:avLst/>
          </a:prstGeom>
        </p:spPr>
        <p:txBody>
          <a:bodyPr vert="horz" wrap="none" lIns="91440" tIns="45720" rIns="91440" bIns="45720" rtlCol="0" anchor="ctr"/>
          <a:lstStyle>
            <a:lvl1pPr algn="ctr">
              <a:defRPr sz="900" b="1">
                <a:solidFill>
                  <a:schemeClr val="bg2">
                    <a:lumMod val="75000"/>
                  </a:schemeClr>
                </a:solidFill>
              </a:defRPr>
            </a:lvl1pPr>
          </a:lstStyle>
          <a:p>
            <a:r>
              <a:rPr lang="en-US"/>
              <a:t>For Research Use Only.  Not for use in diagnostic procedures.</a:t>
            </a:r>
            <a:endParaRPr lang="en-US" dirty="0"/>
          </a:p>
        </p:txBody>
      </p:sp>
    </p:spTree>
    <p:extLst>
      <p:ext uri="{BB962C8B-B14F-4D97-AF65-F5344CB8AC3E}">
        <p14:creationId xmlns:p14="http://schemas.microsoft.com/office/powerpoint/2010/main" val="1858238899"/>
      </p:ext>
    </p:extLst>
  </p:cSld>
  <p:clrMap bg1="lt1" tx1="dk1" bg2="lt2" tx2="dk2" accent1="accent1" accent2="accent2" accent3="accent3" accent4="accent4" accent5="accent5" accent6="accent6" hlink="hlink" folHlink="folHlink"/>
  <p:sldLayoutIdLst>
    <p:sldLayoutId id="2147483829" r:id="rId1"/>
    <p:sldLayoutId id="2147483848" r:id="rId2"/>
    <p:sldLayoutId id="2147483849" r:id="rId3"/>
    <p:sldLayoutId id="2147483850" r:id="rId4"/>
    <p:sldLayoutId id="2147483851" r:id="rId5"/>
    <p:sldLayoutId id="2147483852" r:id="rId6"/>
    <p:sldLayoutId id="2147483853" r:id="rId7"/>
    <p:sldLayoutId id="2147483855" r:id="rId8"/>
    <p:sldLayoutId id="2147483854" r:id="rId9"/>
    <p:sldLayoutId id="2147483796" r:id="rId10"/>
    <p:sldLayoutId id="2147483805" r:id="rId11"/>
    <p:sldLayoutId id="2147483799" r:id="rId12"/>
    <p:sldLayoutId id="2147483807" r:id="rId13"/>
    <p:sldLayoutId id="2147483806" r:id="rId14"/>
    <p:sldLayoutId id="2147483808" r:id="rId15"/>
    <p:sldLayoutId id="2147483856" r:id="rId16"/>
    <p:sldLayoutId id="2147483857" r:id="rId17"/>
    <p:sldLayoutId id="2147483858" r:id="rId18"/>
    <p:sldLayoutId id="2147483789" r:id="rId19"/>
    <p:sldLayoutId id="2147483790" r:id="rId20"/>
    <p:sldLayoutId id="2147483791" r:id="rId21"/>
    <p:sldLayoutId id="2147483859" r:id="rId22"/>
    <p:sldLayoutId id="2147483862" r:id="rId23"/>
    <p:sldLayoutId id="2147483863" r:id="rId24"/>
    <p:sldLayoutId id="2147483865" r:id="rId25"/>
    <p:sldLayoutId id="2147483866" r:id="rId26"/>
    <p:sldLayoutId id="2147483867" r:id="rId27"/>
  </p:sldLayoutIdLst>
  <p:transition spd="med">
    <p:wipe dir="r"/>
  </p:transition>
  <p:hf sldNum="0" hdr="0" dt="0"/>
  <p:txStyles>
    <p:titleStyle>
      <a:lvl1pPr algn="l" rtl="0" eaLnBrk="1" fontAlgn="base" hangingPunct="1">
        <a:spcBef>
          <a:spcPct val="0"/>
        </a:spcBef>
        <a:spcAft>
          <a:spcPct val="0"/>
        </a:spcAft>
        <a:defRPr sz="3000" b="1" i="0" kern="500" spc="-50" baseline="0">
          <a:solidFill>
            <a:schemeClr val="tx1"/>
          </a:solidFill>
          <a:latin typeface="+mj-lt"/>
          <a:ea typeface="+mj-ea"/>
          <a:cs typeface="Arial"/>
        </a:defRPr>
      </a:lvl1pPr>
      <a:lvl2pPr algn="l" rtl="0" eaLnBrk="1" fontAlgn="base" hangingPunct="1">
        <a:spcBef>
          <a:spcPct val="0"/>
        </a:spcBef>
        <a:spcAft>
          <a:spcPct val="0"/>
        </a:spcAft>
        <a:defRPr sz="2400" b="1">
          <a:solidFill>
            <a:schemeClr val="tx1"/>
          </a:solidFill>
          <a:latin typeface="Arial" charset="0"/>
        </a:defRPr>
      </a:lvl2pPr>
      <a:lvl3pPr algn="l" rtl="0" eaLnBrk="1" fontAlgn="base" hangingPunct="1">
        <a:spcBef>
          <a:spcPct val="0"/>
        </a:spcBef>
        <a:spcAft>
          <a:spcPct val="0"/>
        </a:spcAft>
        <a:defRPr sz="2400" b="1">
          <a:solidFill>
            <a:schemeClr val="tx1"/>
          </a:solidFill>
          <a:latin typeface="Arial" charset="0"/>
        </a:defRPr>
      </a:lvl3pPr>
      <a:lvl4pPr algn="l" rtl="0" eaLnBrk="1" fontAlgn="base" hangingPunct="1">
        <a:spcBef>
          <a:spcPct val="0"/>
        </a:spcBef>
        <a:spcAft>
          <a:spcPct val="0"/>
        </a:spcAft>
        <a:defRPr sz="2400" b="1">
          <a:solidFill>
            <a:schemeClr val="tx1"/>
          </a:solidFill>
          <a:latin typeface="Arial" charset="0"/>
        </a:defRPr>
      </a:lvl4pPr>
      <a:lvl5pPr algn="l" rtl="0" eaLnBrk="1" fontAlgn="base" hangingPunct="1">
        <a:spcBef>
          <a:spcPct val="0"/>
        </a:spcBef>
        <a:spcAft>
          <a:spcPct val="0"/>
        </a:spcAft>
        <a:defRPr sz="2400" b="1">
          <a:solidFill>
            <a:schemeClr val="tx1"/>
          </a:solidFill>
          <a:latin typeface="Arial" charset="0"/>
        </a:defRPr>
      </a:lvl5pPr>
      <a:lvl6pPr marL="457200" algn="l" rtl="0" eaLnBrk="1" fontAlgn="base" hangingPunct="1">
        <a:spcBef>
          <a:spcPct val="0"/>
        </a:spcBef>
        <a:spcAft>
          <a:spcPct val="0"/>
        </a:spcAft>
        <a:defRPr sz="2400" b="1">
          <a:solidFill>
            <a:schemeClr val="tx1"/>
          </a:solidFill>
          <a:latin typeface="Arial" charset="0"/>
        </a:defRPr>
      </a:lvl6pPr>
      <a:lvl7pPr marL="914400" algn="l" rtl="0" eaLnBrk="1" fontAlgn="base" hangingPunct="1">
        <a:spcBef>
          <a:spcPct val="0"/>
        </a:spcBef>
        <a:spcAft>
          <a:spcPct val="0"/>
        </a:spcAft>
        <a:defRPr sz="2400" b="1">
          <a:solidFill>
            <a:schemeClr val="tx1"/>
          </a:solidFill>
          <a:latin typeface="Arial" charset="0"/>
        </a:defRPr>
      </a:lvl7pPr>
      <a:lvl8pPr marL="1371600" algn="l" rtl="0" eaLnBrk="1" fontAlgn="base" hangingPunct="1">
        <a:spcBef>
          <a:spcPct val="0"/>
        </a:spcBef>
        <a:spcAft>
          <a:spcPct val="0"/>
        </a:spcAft>
        <a:defRPr sz="2400" b="1">
          <a:solidFill>
            <a:schemeClr val="tx1"/>
          </a:solidFill>
          <a:latin typeface="Arial" charset="0"/>
        </a:defRPr>
      </a:lvl8pPr>
      <a:lvl9pPr marL="1828800" algn="l" rtl="0" eaLnBrk="1" fontAlgn="base" hangingPunct="1">
        <a:spcBef>
          <a:spcPct val="0"/>
        </a:spcBef>
        <a:spcAft>
          <a:spcPct val="0"/>
        </a:spcAft>
        <a:defRPr sz="2400" b="1">
          <a:solidFill>
            <a:schemeClr val="tx1"/>
          </a:solidFill>
          <a:latin typeface="Arial" charset="0"/>
        </a:defRPr>
      </a:lvl9pPr>
    </p:titleStyle>
    <p:bodyStyle>
      <a:lvl1pPr marL="342900" indent="-342900" algn="l" rtl="0" eaLnBrk="1" fontAlgn="base" hangingPunct="1">
        <a:spcBef>
          <a:spcPts val="900"/>
        </a:spcBef>
        <a:spcAft>
          <a:spcPts val="900"/>
        </a:spcAft>
        <a:buClr>
          <a:srgbClr val="F89D21"/>
        </a:buClr>
        <a:buSzPct val="90000"/>
        <a:buFont typeface="Arial-BoldMT" charset="0"/>
        <a:buChar char="●"/>
        <a:tabLst/>
        <a:defRPr sz="2200" b="1" kern="500" spc="30" baseline="0">
          <a:solidFill>
            <a:schemeClr val="tx1"/>
          </a:solidFill>
          <a:latin typeface="+mj-lt"/>
          <a:ea typeface="+mn-ea"/>
          <a:cs typeface="Arial"/>
        </a:defRPr>
      </a:lvl1pPr>
      <a:lvl2pPr marL="517525" indent="-174625" algn="l" rtl="0" eaLnBrk="1" fontAlgn="base" hangingPunct="1">
        <a:spcBef>
          <a:spcPts val="0"/>
        </a:spcBef>
        <a:spcAft>
          <a:spcPts val="400"/>
        </a:spcAft>
        <a:buClr>
          <a:schemeClr val="tx1"/>
        </a:buClr>
        <a:buFont typeface="ArialMT" charset="0"/>
        <a:buChar char="-"/>
        <a:tabLst/>
        <a:defRPr sz="2000" kern="500" spc="-20" baseline="0">
          <a:solidFill>
            <a:schemeClr val="tx1"/>
          </a:solidFill>
          <a:latin typeface="+mj-lt"/>
          <a:cs typeface="Arial"/>
        </a:defRPr>
      </a:lvl2pPr>
      <a:lvl3pPr marL="1149350" indent="-234950" algn="l" rtl="0" eaLnBrk="1" fontAlgn="base" hangingPunct="1">
        <a:spcBef>
          <a:spcPts val="0"/>
        </a:spcBef>
        <a:spcAft>
          <a:spcPts val="600"/>
        </a:spcAft>
        <a:buClr>
          <a:schemeClr val="tx1"/>
        </a:buClr>
        <a:buSzPct val="80000"/>
        <a:buFont typeface="Wingdings" pitchFamily="2" charset="2"/>
        <a:buChar char="§"/>
        <a:defRPr sz="1600">
          <a:solidFill>
            <a:schemeClr val="tx1"/>
          </a:solidFill>
          <a:latin typeface="Arial"/>
          <a:cs typeface="Arial"/>
        </a:defRPr>
      </a:lvl3pPr>
      <a:lvl4pPr marL="1606550" indent="-234950" algn="l" rtl="0" eaLnBrk="1" fontAlgn="base" hangingPunct="1">
        <a:spcBef>
          <a:spcPts val="0"/>
        </a:spcBef>
        <a:spcAft>
          <a:spcPts val="600"/>
        </a:spcAft>
        <a:buClr>
          <a:schemeClr val="tx1"/>
        </a:buClr>
        <a:buSzPct val="80000"/>
        <a:buFont typeface="Arial" charset="0"/>
        <a:buChar char="–"/>
        <a:defRPr sz="1600">
          <a:solidFill>
            <a:schemeClr val="tx1"/>
          </a:solidFill>
          <a:latin typeface="Arial"/>
          <a:cs typeface="Arial"/>
        </a:defRPr>
      </a:lvl4pPr>
      <a:lvl5pPr marL="2063750" indent="-234950" algn="l" rtl="0" eaLnBrk="1" fontAlgn="base" hangingPunct="1">
        <a:spcBef>
          <a:spcPts val="0"/>
        </a:spcBef>
        <a:spcAft>
          <a:spcPts val="600"/>
        </a:spcAft>
        <a:buClr>
          <a:srgbClr val="535353"/>
        </a:buClr>
        <a:buFont typeface="Arial" charset="0"/>
        <a:buChar char="-"/>
        <a:defRPr sz="1600">
          <a:solidFill>
            <a:schemeClr val="tx1"/>
          </a:solidFill>
          <a:latin typeface="Arial"/>
          <a:cs typeface="Arial"/>
        </a:defRPr>
      </a:lvl5pPr>
      <a:lvl6pPr marL="2520950" indent="-234950" algn="l" rtl="0" eaLnBrk="1" fontAlgn="base" hangingPunct="1">
        <a:spcBef>
          <a:spcPct val="20000"/>
        </a:spcBef>
        <a:spcAft>
          <a:spcPct val="0"/>
        </a:spcAft>
        <a:buClr>
          <a:srgbClr val="535353"/>
        </a:buClr>
        <a:buFont typeface="Arial" charset="0"/>
        <a:buChar char="-"/>
        <a:defRPr sz="1200">
          <a:solidFill>
            <a:schemeClr val="tx1"/>
          </a:solidFill>
          <a:latin typeface="+mn-lt"/>
        </a:defRPr>
      </a:lvl6pPr>
      <a:lvl7pPr marL="2978150" indent="-234950" algn="l" rtl="0" eaLnBrk="1" fontAlgn="base" hangingPunct="1">
        <a:spcBef>
          <a:spcPct val="20000"/>
        </a:spcBef>
        <a:spcAft>
          <a:spcPct val="0"/>
        </a:spcAft>
        <a:buClr>
          <a:srgbClr val="535353"/>
        </a:buClr>
        <a:buFont typeface="Arial" charset="0"/>
        <a:buChar char="-"/>
        <a:defRPr sz="1200">
          <a:solidFill>
            <a:schemeClr val="tx1"/>
          </a:solidFill>
          <a:latin typeface="+mn-lt"/>
        </a:defRPr>
      </a:lvl7pPr>
      <a:lvl8pPr marL="3435350" indent="-234950" algn="l" rtl="0" eaLnBrk="1" fontAlgn="base" hangingPunct="1">
        <a:spcBef>
          <a:spcPct val="20000"/>
        </a:spcBef>
        <a:spcAft>
          <a:spcPct val="0"/>
        </a:spcAft>
        <a:buClr>
          <a:srgbClr val="535353"/>
        </a:buClr>
        <a:buFont typeface="Arial" charset="0"/>
        <a:buChar char="-"/>
        <a:defRPr sz="1200">
          <a:solidFill>
            <a:schemeClr val="tx1"/>
          </a:solidFill>
          <a:latin typeface="+mn-lt"/>
        </a:defRPr>
      </a:lvl8pPr>
      <a:lvl9pPr marL="3892550" indent="-234950" algn="l" rtl="0" eaLnBrk="1" fontAlgn="base" hangingPunct="1">
        <a:spcBef>
          <a:spcPct val="20000"/>
        </a:spcBef>
        <a:spcAft>
          <a:spcPct val="0"/>
        </a:spcAft>
        <a:buClr>
          <a:srgbClr val="535353"/>
        </a:buClr>
        <a:buFont typeface="Arial" charset="0"/>
        <a:buChar char="-"/>
        <a:defRPr sz="12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pos="206" userDrawn="1">
          <p15:clr>
            <a:srgbClr val="F26B43"/>
          </p15:clr>
        </p15:guide>
        <p15:guide id="4" pos="5546" userDrawn="1">
          <p15:clr>
            <a:srgbClr val="F26B43"/>
          </p15:clr>
        </p15:guide>
        <p15:guide id="5" orient="horz" pos="374" userDrawn="1">
          <p15:clr>
            <a:srgbClr val="F26B43"/>
          </p15:clr>
        </p15:guide>
        <p15:guide id="6" orient="horz" pos="72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xml"/><Relationship Id="rId1" Type="http://schemas.openxmlformats.org/officeDocument/2006/relationships/slideLayout" Target="../slideLayouts/slideLayout25.xml"/></Relationships>
</file>

<file path=ppt/slides/_rels/slide1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7.xml"/><Relationship Id="rId1" Type="http://schemas.openxmlformats.org/officeDocument/2006/relationships/slideLayout" Target="../slideLayouts/slideLayout21.xml"/><Relationship Id="rId4" Type="http://schemas.openxmlformats.org/officeDocument/2006/relationships/image" Target="../media/image58.png"/></Relationships>
</file>

<file path=ppt/slides/_rels/slide11.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8.xml"/><Relationship Id="rId1" Type="http://schemas.openxmlformats.org/officeDocument/2006/relationships/slideLayout" Target="../slideLayouts/slideLayout21.xml"/><Relationship Id="rId4" Type="http://schemas.openxmlformats.org/officeDocument/2006/relationships/image" Target="../media/image5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slideLayout" Target="../slideLayouts/slideLayout27.xml"/><Relationship Id="rId1" Type="http://schemas.openxmlformats.org/officeDocument/2006/relationships/themeOverride" Target="../theme/themeOverride1.xml"/></Relationships>
</file>

<file path=ppt/slides/_rels/slide16.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7.xml"/></Relationships>
</file>

<file path=ppt/slides/_rels/slide17.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9.xml"/><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8" Type="http://schemas.openxmlformats.org/officeDocument/2006/relationships/image" Target="../media/image26.png"/><Relationship Id="rId13" Type="http://schemas.microsoft.com/office/2007/relationships/hdphoto" Target="../media/hdphoto1.wdp"/><Relationship Id="rId3" Type="http://schemas.openxmlformats.org/officeDocument/2006/relationships/image" Target="../media/image21.png"/><Relationship Id="rId7" Type="http://schemas.openxmlformats.org/officeDocument/2006/relationships/image" Target="../media/image25.png"/><Relationship Id="rId12" Type="http://schemas.openxmlformats.org/officeDocument/2006/relationships/image" Target="../media/image30.png"/><Relationship Id="rId2" Type="http://schemas.openxmlformats.org/officeDocument/2006/relationships/notesSlide" Target="../notesSlides/notesSlide2.xml"/><Relationship Id="rId1" Type="http://schemas.openxmlformats.org/officeDocument/2006/relationships/slideLayout" Target="../slideLayouts/slideLayout21.xml"/><Relationship Id="rId6" Type="http://schemas.openxmlformats.org/officeDocument/2006/relationships/image" Target="../media/image24.png"/><Relationship Id="rId11" Type="http://schemas.openxmlformats.org/officeDocument/2006/relationships/image" Target="../media/image29.png"/><Relationship Id="rId5" Type="http://schemas.openxmlformats.org/officeDocument/2006/relationships/image" Target="../media/image23.png"/><Relationship Id="rId10" Type="http://schemas.openxmlformats.org/officeDocument/2006/relationships/image" Target="../media/image28.png"/><Relationship Id="rId4" Type="http://schemas.openxmlformats.org/officeDocument/2006/relationships/image" Target="../media/image22.png"/><Relationship Id="rId9" Type="http://schemas.openxmlformats.org/officeDocument/2006/relationships/image" Target="../media/image27.png"/><Relationship Id="rId14" Type="http://schemas.openxmlformats.org/officeDocument/2006/relationships/image" Target="../media/image31.png"/></Relationships>
</file>

<file path=ppt/slides/_rels/slide2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0.xml"/><Relationship Id="rId1" Type="http://schemas.openxmlformats.org/officeDocument/2006/relationships/slideLayout" Target="../slideLayouts/slideLayout2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3.xml"/></Relationships>
</file>

<file path=ppt/slides/_rels/slide2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2.xml"/><Relationship Id="rId1" Type="http://schemas.openxmlformats.org/officeDocument/2006/relationships/slideLayout" Target="../slideLayouts/slideLayout24.xml"/></Relationships>
</file>

<file path=ppt/slides/_rels/slide2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3.xml"/><Relationship Id="rId1" Type="http://schemas.openxmlformats.org/officeDocument/2006/relationships/slideLayout" Target="../slideLayouts/slideLayout22.xml"/><Relationship Id="rId5" Type="http://schemas.openxmlformats.org/officeDocument/2006/relationships/image" Target="../media/image79.png"/><Relationship Id="rId4" Type="http://schemas.openxmlformats.org/officeDocument/2006/relationships/image" Target="../media/image7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4.xml"/><Relationship Id="rId1" Type="http://schemas.openxmlformats.org/officeDocument/2006/relationships/slideLayout" Target="../slideLayouts/slideLayout21.xml"/><Relationship Id="rId4" Type="http://schemas.openxmlformats.org/officeDocument/2006/relationships/image" Target="../media/image81.png"/></Relationships>
</file>

<file path=ppt/slides/_rels/slide26.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5.xml"/><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image" Target="../media/image43.jpeg"/><Relationship Id="rId18" Type="http://schemas.openxmlformats.org/officeDocument/2006/relationships/image" Target="../media/image48.png"/><Relationship Id="rId3" Type="http://schemas.openxmlformats.org/officeDocument/2006/relationships/image" Target="../media/image33.png"/><Relationship Id="rId21" Type="http://schemas.openxmlformats.org/officeDocument/2006/relationships/image" Target="../media/image51.png"/><Relationship Id="rId7" Type="http://schemas.openxmlformats.org/officeDocument/2006/relationships/image" Target="../media/image37.png"/><Relationship Id="rId12" Type="http://schemas.openxmlformats.org/officeDocument/2006/relationships/image" Target="../media/image42.png"/><Relationship Id="rId17" Type="http://schemas.openxmlformats.org/officeDocument/2006/relationships/image" Target="../media/image47.png"/><Relationship Id="rId25" Type="http://schemas.openxmlformats.org/officeDocument/2006/relationships/image" Target="../media/image55.png"/><Relationship Id="rId2" Type="http://schemas.openxmlformats.org/officeDocument/2006/relationships/image" Target="../media/image32.jpeg"/><Relationship Id="rId16" Type="http://schemas.openxmlformats.org/officeDocument/2006/relationships/image" Target="../media/image46.png"/><Relationship Id="rId20" Type="http://schemas.openxmlformats.org/officeDocument/2006/relationships/image" Target="../media/image50.png"/><Relationship Id="rId1" Type="http://schemas.openxmlformats.org/officeDocument/2006/relationships/slideLayout" Target="../slideLayouts/slideLayout26.xml"/><Relationship Id="rId6" Type="http://schemas.openxmlformats.org/officeDocument/2006/relationships/image" Target="../media/image36.png"/><Relationship Id="rId11" Type="http://schemas.openxmlformats.org/officeDocument/2006/relationships/image" Target="../media/image41.png"/><Relationship Id="rId24" Type="http://schemas.openxmlformats.org/officeDocument/2006/relationships/image" Target="../media/image54.png"/><Relationship Id="rId5" Type="http://schemas.openxmlformats.org/officeDocument/2006/relationships/image" Target="../media/image35.png"/><Relationship Id="rId15" Type="http://schemas.openxmlformats.org/officeDocument/2006/relationships/image" Target="../media/image45.png"/><Relationship Id="rId23" Type="http://schemas.openxmlformats.org/officeDocument/2006/relationships/image" Target="../media/image53.png"/><Relationship Id="rId10" Type="http://schemas.openxmlformats.org/officeDocument/2006/relationships/image" Target="../media/image40.png"/><Relationship Id="rId19" Type="http://schemas.openxmlformats.org/officeDocument/2006/relationships/image" Target="../media/image49.png"/><Relationship Id="rId4" Type="http://schemas.openxmlformats.org/officeDocument/2006/relationships/image" Target="../media/image34.png"/><Relationship Id="rId9" Type="http://schemas.openxmlformats.org/officeDocument/2006/relationships/image" Target="../media/image39.png"/><Relationship Id="rId14" Type="http://schemas.openxmlformats.org/officeDocument/2006/relationships/image" Target="../media/image44.png"/><Relationship Id="rId22" Type="http://schemas.openxmlformats.org/officeDocument/2006/relationships/image" Target="../media/image5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56.tiff"/><Relationship Id="rId2" Type="http://schemas.openxmlformats.org/officeDocument/2006/relationships/notesSlide" Target="../notesSlides/notesSlide3.xml"/><Relationship Id="rId1" Type="http://schemas.openxmlformats.org/officeDocument/2006/relationships/slideLayout" Target="../slideLayouts/slideLayout21.xml"/><Relationship Id="rId5" Type="http://schemas.openxmlformats.org/officeDocument/2006/relationships/image" Target="../media/image58.png"/><Relationship Id="rId4" Type="http://schemas.openxmlformats.org/officeDocument/2006/relationships/image" Target="../media/image57.png"/></Relationships>
</file>

<file path=ppt/slides/_rels/slide7.xml.rels><?xml version="1.0" encoding="UTF-8" standalone="yes"?>
<Relationships xmlns="http://schemas.openxmlformats.org/package/2006/relationships"><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notesSlide" Target="../notesSlides/notesSlide4.xml"/><Relationship Id="rId1" Type="http://schemas.openxmlformats.org/officeDocument/2006/relationships/slideLayout" Target="../slideLayouts/slideLayout21.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jpeg"/></Relationships>
</file>

<file path=ppt/slides/_rels/slide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5.xml"/><Relationship Id="rId1" Type="http://schemas.openxmlformats.org/officeDocument/2006/relationships/slideLayout" Target="../slideLayouts/slideLayout21.xml"/><Relationship Id="rId5" Type="http://schemas.openxmlformats.org/officeDocument/2006/relationships/image" Target="../media/image57.png"/><Relationship Id="rId4" Type="http://schemas.openxmlformats.org/officeDocument/2006/relationships/image" Target="../media/image65.png"/></Relationships>
</file>

<file path=ppt/slides/_rels/slide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6.xml"/><Relationship Id="rId1" Type="http://schemas.openxmlformats.org/officeDocument/2006/relationships/slideLayout" Target="../slideLayouts/slideLayout21.xml"/><Relationship Id="rId6" Type="http://schemas.openxmlformats.org/officeDocument/2006/relationships/image" Target="../media/image63.png"/><Relationship Id="rId5" Type="http://schemas.openxmlformats.org/officeDocument/2006/relationships/image" Target="../media/image68.png"/><Relationship Id="rId4" Type="http://schemas.openxmlformats.org/officeDocument/2006/relationships/image" Target="../media/image67.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19119" y="124692"/>
            <a:ext cx="8267655" cy="1190805"/>
          </a:xfrm>
        </p:spPr>
        <p:txBody>
          <a:bodyPr/>
          <a:lstStyle/>
          <a:p>
            <a:r>
              <a:rPr lang="en-US" sz="2000" i="1" dirty="0">
                <a:solidFill>
                  <a:schemeClr val="accent6"/>
                </a:solidFill>
                <a:latin typeface="Calibri" charset="0"/>
                <a:cs typeface="Calibri" charset="0"/>
              </a:rPr>
              <a:t>20th Genomic Standards Consortium Meeting</a:t>
            </a:r>
            <a:br>
              <a:rPr lang="en-US" sz="2000" i="1" dirty="0">
                <a:solidFill>
                  <a:schemeClr val="accent6"/>
                </a:solidFill>
                <a:latin typeface="Calibri" charset="0"/>
                <a:cs typeface="Calibri" charset="0"/>
              </a:rPr>
            </a:br>
            <a:r>
              <a:rPr lang="en-US" sz="2800" dirty="0">
                <a:solidFill>
                  <a:schemeClr val="accent6"/>
                </a:solidFill>
                <a:latin typeface="Calibri" charset="0"/>
                <a:cs typeface="Calibri" charset="0"/>
              </a:rPr>
              <a:t>Towards robust clinical use of NGS technology in small and large genomes</a:t>
            </a:r>
          </a:p>
        </p:txBody>
      </p:sp>
      <p:sp>
        <p:nvSpPr>
          <p:cNvPr id="3" name="Text Placeholder 2"/>
          <p:cNvSpPr>
            <a:spLocks noGrp="1"/>
          </p:cNvSpPr>
          <p:nvPr>
            <p:ph type="body" sz="quarter" idx="11"/>
          </p:nvPr>
        </p:nvSpPr>
        <p:spPr>
          <a:xfrm>
            <a:off x="2959063" y="1286269"/>
            <a:ext cx="4968658" cy="557213"/>
          </a:xfrm>
        </p:spPr>
        <p:txBody>
          <a:bodyPr/>
          <a:lstStyle/>
          <a:p>
            <a:r>
              <a:rPr lang="en-US" sz="1800" b="1" dirty="0">
                <a:latin typeface="Calibri Light" charset="0"/>
                <a:ea typeface="Calibri Light" charset="0"/>
                <a:cs typeface="Calibri Light" charset="0"/>
              </a:rPr>
              <a:t>Han-Yu Chuang, PhD</a:t>
            </a:r>
            <a:endParaRPr lang="en-US" sz="1800" b="1" dirty="0"/>
          </a:p>
          <a:p>
            <a:pPr lvl="0"/>
            <a:r>
              <a:rPr lang="en-US" sz="1600" dirty="0">
                <a:latin typeface="Calibri Light" charset="0"/>
                <a:ea typeface="Calibri Light" charset="0"/>
                <a:cs typeface="Calibri Light" charset="0"/>
              </a:rPr>
              <a:t>Senior Manager, Bioinformatics and Genomic Applications Partnerships, Illumina Inc.</a:t>
            </a:r>
          </a:p>
        </p:txBody>
      </p:sp>
      <p:pic>
        <p:nvPicPr>
          <p:cNvPr id="4" name="Picture 3">
            <a:extLst>
              <a:ext uri="{FF2B5EF4-FFF2-40B4-BE49-F238E27FC236}">
                <a16:creationId xmlns:a16="http://schemas.microsoft.com/office/drawing/2014/main" id="{35FE319F-2772-4E6C-AB9B-2A042EB4EC25}"/>
              </a:ext>
            </a:extLst>
          </p:cNvPr>
          <p:cNvPicPr>
            <a:picLocks noChangeAspect="1"/>
          </p:cNvPicPr>
          <p:nvPr/>
        </p:nvPicPr>
        <p:blipFill>
          <a:blip r:embed="rId3"/>
          <a:stretch>
            <a:fillRect/>
          </a:stretch>
        </p:blipFill>
        <p:spPr>
          <a:xfrm>
            <a:off x="20123" y="1336191"/>
            <a:ext cx="2938939" cy="2858262"/>
          </a:xfrm>
          <a:prstGeom prst="rect">
            <a:avLst/>
          </a:prstGeom>
        </p:spPr>
      </p:pic>
    </p:spTree>
    <p:extLst>
      <p:ext uri="{BB962C8B-B14F-4D97-AF65-F5344CB8AC3E}">
        <p14:creationId xmlns:p14="http://schemas.microsoft.com/office/powerpoint/2010/main" val="394521932"/>
      </p:ext>
    </p:extLst>
  </p:cSld>
  <p:clrMapOvr>
    <a:masterClrMapping/>
  </p:clrMapOvr>
  <mc:AlternateContent xmlns:mc="http://schemas.openxmlformats.org/markup-compatibility/2006" xmlns:p14="http://schemas.microsoft.com/office/powerpoint/2010/main">
    <mc:Choice Requires="p14">
      <p:transition spd="slow" p14:dur="3000">
        <p14:reveal/>
      </p:transition>
    </mc:Choice>
    <mc:Fallback xmlns="">
      <p:transition xmlns:p14="http://schemas.microsoft.com/office/powerpoint/2010/mai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7025" y="183240"/>
            <a:ext cx="8477250" cy="961274"/>
          </a:xfrm>
        </p:spPr>
        <p:txBody>
          <a:bodyPr/>
          <a:lstStyle/>
          <a:p>
            <a:r>
              <a:rPr lang="en-US" sz="2800" dirty="0">
                <a:effectLst>
                  <a:outerShdw blurRad="38100" dist="38100" dir="2700000" algn="tl">
                    <a:srgbClr val="000000">
                      <a:alpha val="43137"/>
                    </a:srgbClr>
                  </a:outerShdw>
                </a:effectLst>
              </a:rPr>
              <a:t>Foodborne Disease Surveillance</a:t>
            </a:r>
            <a:br>
              <a:rPr lang="en-US" sz="2800" dirty="0">
                <a:effectLst>
                  <a:outerShdw blurRad="38100" dist="38100" dir="2700000" algn="tl">
                    <a:srgbClr val="000000">
                      <a:alpha val="43137"/>
                    </a:srgbClr>
                  </a:outerShdw>
                </a:effectLst>
              </a:rPr>
            </a:br>
            <a:endParaRPr lang="en-US" sz="2800" dirty="0">
              <a:effectLst>
                <a:outerShdw blurRad="38100" dist="38100" dir="2700000" algn="tl">
                  <a:srgbClr val="000000">
                    <a:alpha val="43137"/>
                  </a:srgbClr>
                </a:outerShdw>
              </a:effectLst>
            </a:endParaRPr>
          </a:p>
        </p:txBody>
      </p:sp>
      <p:sp>
        <p:nvSpPr>
          <p:cNvPr id="4" name="TextBox 3"/>
          <p:cNvSpPr txBox="1"/>
          <p:nvPr/>
        </p:nvSpPr>
        <p:spPr>
          <a:xfrm>
            <a:off x="327025" y="5975117"/>
            <a:ext cx="8477250" cy="246221"/>
          </a:xfrm>
          <a:prstGeom prst="rect">
            <a:avLst/>
          </a:prstGeom>
          <a:noFill/>
        </p:spPr>
        <p:txBody>
          <a:bodyPr wrap="square" rtlCol="0" anchor="b">
            <a:spAutoFit/>
          </a:bodyPr>
          <a:lstStyle/>
          <a:p>
            <a:r>
              <a:rPr lang="en-US" sz="1000" dirty="0"/>
              <a:t>Adapted From: Slide courtesy of Duncan </a:t>
            </a:r>
            <a:r>
              <a:rPr lang="en-US" sz="1000" dirty="0" err="1"/>
              <a:t>MacCannell</a:t>
            </a:r>
            <a:r>
              <a:rPr lang="en-US" sz="1000" dirty="0"/>
              <a:t>, CDC</a:t>
            </a:r>
          </a:p>
        </p:txBody>
      </p:sp>
      <p:grpSp>
        <p:nvGrpSpPr>
          <p:cNvPr id="11" name="Group 10"/>
          <p:cNvGrpSpPr/>
          <p:nvPr/>
        </p:nvGrpSpPr>
        <p:grpSpPr>
          <a:xfrm>
            <a:off x="5380617" y="3405808"/>
            <a:ext cx="3423658" cy="2513495"/>
            <a:chOff x="5380617" y="3405808"/>
            <a:chExt cx="3423658" cy="2513495"/>
          </a:xfrm>
        </p:grpSpPr>
        <p:sp>
          <p:nvSpPr>
            <p:cNvPr id="10" name="Rectangle 9"/>
            <p:cNvSpPr/>
            <p:nvPr/>
          </p:nvSpPr>
          <p:spPr bwMode="auto">
            <a:xfrm>
              <a:off x="5380617" y="3405808"/>
              <a:ext cx="3423658" cy="2513495"/>
            </a:xfrm>
            <a:prstGeom prst="rect">
              <a:avLst/>
            </a:prstGeom>
            <a:solidFill>
              <a:srgbClr val="000000"/>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ndParaRPr>
            </a:p>
          </p:txBody>
        </p:sp>
        <p:pic>
          <p:nvPicPr>
            <p:cNvPr id="7" name="Picture 6"/>
            <p:cNvPicPr>
              <a:picLocks noChangeAspect="1"/>
            </p:cNvPicPr>
            <p:nvPr/>
          </p:nvPicPr>
          <p:blipFill rotWithShape="1">
            <a:blip r:embed="rId3"/>
            <a:srcRect l="48400" t="32071" r="1361" b="7082"/>
            <a:stretch/>
          </p:blipFill>
          <p:spPr>
            <a:xfrm>
              <a:off x="5419476" y="3461106"/>
              <a:ext cx="3345940" cy="2402898"/>
            </a:xfrm>
            <a:prstGeom prst="rect">
              <a:avLst/>
            </a:prstGeom>
          </p:spPr>
        </p:pic>
      </p:grpSp>
      <p:sp>
        <p:nvSpPr>
          <p:cNvPr id="9" name="Rectangle 8"/>
          <p:cNvSpPr/>
          <p:nvPr/>
        </p:nvSpPr>
        <p:spPr bwMode="auto">
          <a:xfrm>
            <a:off x="327025" y="3405809"/>
            <a:ext cx="4934088" cy="2514523"/>
          </a:xfrm>
          <a:prstGeom prst="rect">
            <a:avLst/>
          </a:prstGeom>
          <a:solidFill>
            <a:schemeClr val="bg1"/>
          </a:solidFill>
          <a:ln w="12700" cap="flat" cmpd="sng" algn="ctr">
            <a:solidFill>
              <a:schemeClr val="bg2"/>
            </a:solidFill>
            <a:prstDash val="solid"/>
            <a:round/>
            <a:headEnd type="none" w="med" len="med"/>
            <a:tailEnd type="none" w="med" len="med"/>
          </a:ln>
          <a:effectLst/>
        </p:spPr>
        <p:txBody>
          <a:bodyPr vert="horz" wrap="square" lIns="274320" tIns="182880" rIns="274320" bIns="182880" numCol="1" rtlCol="0" anchor="t" anchorCtr="0" compatLnSpc="1">
            <a:prstTxWarp prst="textNoShape">
              <a:avLst/>
            </a:prstTxWarp>
          </a:bodyPr>
          <a:lstStyle/>
          <a:p>
            <a:pPr>
              <a:spcAft>
                <a:spcPts val="400"/>
              </a:spcAft>
            </a:pPr>
            <a:r>
              <a:rPr lang="en-US" sz="1400" b="1" dirty="0"/>
              <a:t>Pathogens/Foods linked to</a:t>
            </a:r>
            <a:br>
              <a:rPr lang="en-US" sz="1400" b="1" dirty="0"/>
            </a:br>
            <a:r>
              <a:rPr lang="en-US" sz="1400" b="1" dirty="0"/>
              <a:t>most foodborne illnesses</a:t>
            </a:r>
          </a:p>
          <a:p>
            <a:pPr marL="228600" indent="-228600">
              <a:spcBef>
                <a:spcPts val="400"/>
              </a:spcBef>
              <a:spcAft>
                <a:spcPts val="0"/>
              </a:spcAft>
              <a:buClr>
                <a:schemeClr val="tx1"/>
              </a:buClr>
              <a:buSzPct val="100000"/>
              <a:buFont typeface="Arial" charset="0"/>
              <a:buChar char="•"/>
            </a:pPr>
            <a:r>
              <a:rPr lang="en-US" sz="1200" i="1" kern="600" spc="30" dirty="0">
                <a:latin typeface="+mj-lt"/>
                <a:cs typeface="Arial"/>
              </a:rPr>
              <a:t>Campylobacter</a:t>
            </a:r>
            <a:r>
              <a:rPr lang="en-US" sz="1200" kern="600" spc="30" dirty="0">
                <a:latin typeface="+mj-lt"/>
                <a:cs typeface="Arial"/>
              </a:rPr>
              <a:t> (poultry)</a:t>
            </a:r>
          </a:p>
          <a:p>
            <a:pPr marL="228600" indent="-228600">
              <a:spcBef>
                <a:spcPts val="400"/>
              </a:spcBef>
              <a:spcAft>
                <a:spcPts val="0"/>
              </a:spcAft>
              <a:buClr>
                <a:schemeClr val="tx1"/>
              </a:buClr>
              <a:buSzPct val="100000"/>
              <a:buFont typeface="Arial" charset="0"/>
              <a:buChar char="•"/>
            </a:pPr>
            <a:r>
              <a:rPr lang="en-US" sz="1200" i="1" kern="600" spc="30" dirty="0">
                <a:latin typeface="+mj-lt"/>
                <a:cs typeface="Arial"/>
              </a:rPr>
              <a:t>E. coli </a:t>
            </a:r>
            <a:r>
              <a:rPr lang="en-US" sz="1200" kern="600" spc="30" dirty="0">
                <a:latin typeface="+mj-lt"/>
                <a:cs typeface="Arial"/>
              </a:rPr>
              <a:t>O157 (ground beef, leafy greens, raw milk)</a:t>
            </a:r>
          </a:p>
          <a:p>
            <a:pPr marL="228600" indent="-228600">
              <a:spcBef>
                <a:spcPts val="400"/>
              </a:spcBef>
              <a:spcAft>
                <a:spcPts val="0"/>
              </a:spcAft>
              <a:buClr>
                <a:schemeClr val="tx1"/>
              </a:buClr>
              <a:buSzPct val="100000"/>
              <a:buFont typeface="Arial" charset="0"/>
              <a:buChar char="•"/>
            </a:pPr>
            <a:r>
              <a:rPr lang="en-US" sz="1200" i="1" kern="600" spc="30" dirty="0">
                <a:latin typeface="+mj-lt"/>
                <a:cs typeface="Arial"/>
              </a:rPr>
              <a:t>Listeria</a:t>
            </a:r>
            <a:r>
              <a:rPr lang="en-US" sz="1200" kern="600" spc="30" dirty="0">
                <a:latin typeface="+mj-lt"/>
                <a:cs typeface="Arial"/>
              </a:rPr>
              <a:t> (deli meats, unpasteurized soft cheeses, produce)</a:t>
            </a:r>
          </a:p>
          <a:p>
            <a:pPr marL="228600" indent="-228600">
              <a:spcBef>
                <a:spcPts val="400"/>
              </a:spcBef>
              <a:spcAft>
                <a:spcPts val="0"/>
              </a:spcAft>
              <a:buClr>
                <a:schemeClr val="tx1"/>
              </a:buClr>
              <a:buSzPct val="100000"/>
              <a:buFont typeface="Arial" charset="0"/>
              <a:buChar char="•"/>
            </a:pPr>
            <a:r>
              <a:rPr lang="en-US" sz="1200" i="1" kern="600" spc="30" dirty="0">
                <a:latin typeface="+mj-lt"/>
                <a:cs typeface="Arial"/>
              </a:rPr>
              <a:t>Salmonella</a:t>
            </a:r>
            <a:r>
              <a:rPr lang="en-US" sz="1200" kern="600" spc="30" dirty="0">
                <a:latin typeface="+mj-lt"/>
                <a:cs typeface="Arial"/>
              </a:rPr>
              <a:t> (eggs, poultry, meat, produce)</a:t>
            </a:r>
          </a:p>
          <a:p>
            <a:pPr marL="228600" indent="-228600">
              <a:spcBef>
                <a:spcPts val="400"/>
              </a:spcBef>
              <a:spcAft>
                <a:spcPts val="0"/>
              </a:spcAft>
              <a:buClr>
                <a:schemeClr val="tx1"/>
              </a:buClr>
              <a:buSzPct val="100000"/>
              <a:buFont typeface="Arial" charset="0"/>
              <a:buChar char="•"/>
            </a:pPr>
            <a:r>
              <a:rPr lang="en-US" sz="1200" i="1" kern="600" spc="30" dirty="0">
                <a:latin typeface="+mj-lt"/>
                <a:cs typeface="Arial"/>
              </a:rPr>
              <a:t>Vibrio</a:t>
            </a:r>
            <a:r>
              <a:rPr lang="en-US" sz="1200" kern="600" spc="30" dirty="0">
                <a:latin typeface="+mj-lt"/>
                <a:cs typeface="Arial"/>
              </a:rPr>
              <a:t> (raw oysters)</a:t>
            </a:r>
          </a:p>
          <a:p>
            <a:pPr marL="228600" indent="-228600">
              <a:spcBef>
                <a:spcPts val="400"/>
              </a:spcBef>
              <a:spcAft>
                <a:spcPts val="0"/>
              </a:spcAft>
              <a:buClr>
                <a:schemeClr val="tx1"/>
              </a:buClr>
              <a:buSzPct val="100000"/>
              <a:buFont typeface="Arial" charset="0"/>
              <a:buChar char="•"/>
            </a:pPr>
            <a:r>
              <a:rPr lang="en-US" sz="1200" kern="600" spc="30" dirty="0">
                <a:latin typeface="+mj-lt"/>
                <a:cs typeface="Arial"/>
              </a:rPr>
              <a:t>Norovirus (common in many foods)</a:t>
            </a:r>
          </a:p>
          <a:p>
            <a:pPr marL="228600" indent="-228600">
              <a:spcBef>
                <a:spcPts val="400"/>
              </a:spcBef>
              <a:spcAft>
                <a:spcPts val="0"/>
              </a:spcAft>
              <a:buClr>
                <a:schemeClr val="tx1"/>
              </a:buClr>
              <a:buSzPct val="100000"/>
              <a:buFont typeface="Arial" charset="0"/>
              <a:buChar char="•"/>
            </a:pPr>
            <a:r>
              <a:rPr lang="en-US" sz="1200" i="1" kern="600" spc="30" dirty="0">
                <a:latin typeface="+mj-lt"/>
                <a:cs typeface="Arial"/>
              </a:rPr>
              <a:t>Toxoplasma</a:t>
            </a:r>
            <a:r>
              <a:rPr lang="en-US" sz="1200" kern="600" spc="30" dirty="0">
                <a:latin typeface="+mj-lt"/>
                <a:cs typeface="Arial"/>
              </a:rPr>
              <a:t> (meats)</a:t>
            </a:r>
          </a:p>
        </p:txBody>
      </p:sp>
      <p:sp>
        <p:nvSpPr>
          <p:cNvPr id="13" name="TextBox 12"/>
          <p:cNvSpPr txBox="1"/>
          <p:nvPr/>
        </p:nvSpPr>
        <p:spPr>
          <a:xfrm>
            <a:off x="758117" y="2737995"/>
            <a:ext cx="7615066" cy="523220"/>
          </a:xfrm>
          <a:prstGeom prst="rect">
            <a:avLst/>
          </a:prstGeom>
          <a:noFill/>
        </p:spPr>
        <p:txBody>
          <a:bodyPr wrap="square" rtlCol="0">
            <a:spAutoFit/>
          </a:bodyPr>
          <a:lstStyle/>
          <a:p>
            <a:pPr algn="ctr"/>
            <a:r>
              <a:rPr lang="en-US" sz="1400" b="1" dirty="0" err="1"/>
              <a:t>PulseNet</a:t>
            </a:r>
            <a:r>
              <a:rPr lang="en-US" sz="1400" dirty="0"/>
              <a:t>, a </a:t>
            </a:r>
            <a:r>
              <a:rPr lang="en-US" sz="1400" b="1" dirty="0"/>
              <a:t>national network </a:t>
            </a:r>
            <a:r>
              <a:rPr lang="en-US" sz="1400" dirty="0"/>
              <a:t>of </a:t>
            </a:r>
            <a:r>
              <a:rPr lang="en-US" sz="1400" b="1" dirty="0"/>
              <a:t>public health and food regulatory agency laboratories</a:t>
            </a:r>
            <a:r>
              <a:rPr lang="en-US" sz="1400" dirty="0"/>
              <a:t>, has played a </a:t>
            </a:r>
            <a:r>
              <a:rPr lang="en-US" sz="1400" b="1" dirty="0"/>
              <a:t>key</a:t>
            </a:r>
            <a:r>
              <a:rPr lang="en-US" sz="1400" dirty="0"/>
              <a:t> role in </a:t>
            </a:r>
            <a:r>
              <a:rPr lang="en-US" sz="1400" b="1" dirty="0"/>
              <a:t>identifying and stopping outbreaks</a:t>
            </a:r>
            <a:r>
              <a:rPr lang="en-US" sz="1400" dirty="0"/>
              <a:t> of foodborne illnesses</a:t>
            </a:r>
          </a:p>
        </p:txBody>
      </p:sp>
      <p:cxnSp>
        <p:nvCxnSpPr>
          <p:cNvPr id="15" name="Straight Connector 14"/>
          <p:cNvCxnSpPr/>
          <p:nvPr/>
        </p:nvCxnSpPr>
        <p:spPr bwMode="auto">
          <a:xfrm>
            <a:off x="327025" y="2593400"/>
            <a:ext cx="8477250" cy="0"/>
          </a:xfrm>
          <a:prstGeom prst="line">
            <a:avLst/>
          </a:prstGeom>
          <a:noFill/>
          <a:ln w="6350" cap="flat" cmpd="sng" algn="ctr">
            <a:solidFill>
              <a:schemeClr val="bg1">
                <a:lumMod val="75000"/>
              </a:schemeClr>
            </a:solidFill>
            <a:prstDash val="solid"/>
            <a:round/>
            <a:headEnd type="none" w="med" len="med"/>
            <a:tailEnd type="none" w="med" len="med"/>
          </a:ln>
          <a:effectLst/>
        </p:spPr>
      </p:cxnSp>
      <p:grpSp>
        <p:nvGrpSpPr>
          <p:cNvPr id="24" name="Group 23"/>
          <p:cNvGrpSpPr/>
          <p:nvPr/>
        </p:nvGrpSpPr>
        <p:grpSpPr>
          <a:xfrm>
            <a:off x="5030251" y="967301"/>
            <a:ext cx="3423658" cy="1479815"/>
            <a:chOff x="5030251" y="967301"/>
            <a:chExt cx="3423658" cy="1479815"/>
          </a:xfrm>
        </p:grpSpPr>
        <p:sp>
          <p:nvSpPr>
            <p:cNvPr id="21" name="Rectangle 20"/>
            <p:cNvSpPr/>
            <p:nvPr/>
          </p:nvSpPr>
          <p:spPr bwMode="auto">
            <a:xfrm>
              <a:off x="5030251" y="967301"/>
              <a:ext cx="3423658" cy="1479815"/>
            </a:xfrm>
            <a:prstGeom prst="rect">
              <a:avLst/>
            </a:prstGeom>
            <a:solidFill>
              <a:schemeClr val="bg1"/>
            </a:solidFill>
            <a:ln w="12700" cap="flat" cmpd="sng" algn="ctr">
              <a:solidFill>
                <a:schemeClr val="bg2"/>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ndParaRPr>
            </a:p>
          </p:txBody>
        </p:sp>
        <p:grpSp>
          <p:nvGrpSpPr>
            <p:cNvPr id="22" name="Group 21"/>
            <p:cNvGrpSpPr/>
            <p:nvPr/>
          </p:nvGrpSpPr>
          <p:grpSpPr>
            <a:xfrm>
              <a:off x="5211783" y="1120451"/>
              <a:ext cx="3060595" cy="1173514"/>
              <a:chOff x="846387" y="1139283"/>
              <a:chExt cx="3060595" cy="1173514"/>
            </a:xfrm>
          </p:grpSpPr>
          <p:sp>
            <p:nvSpPr>
              <p:cNvPr id="17" name="TextBox 16"/>
              <p:cNvSpPr txBox="1"/>
              <p:nvPr/>
            </p:nvSpPr>
            <p:spPr>
              <a:xfrm>
                <a:off x="846387" y="1139283"/>
                <a:ext cx="3060595" cy="584775"/>
              </a:xfrm>
              <a:prstGeom prst="rect">
                <a:avLst/>
              </a:prstGeom>
              <a:noFill/>
            </p:spPr>
            <p:txBody>
              <a:bodyPr wrap="square" rtlCol="0">
                <a:spAutoFit/>
              </a:bodyPr>
              <a:lstStyle/>
              <a:p>
                <a:r>
                  <a:rPr lang="en-US" dirty="0"/>
                  <a:t>Although most cases occur as part of unrecognized outbreaks</a:t>
                </a:r>
              </a:p>
            </p:txBody>
          </p:sp>
          <p:sp>
            <p:nvSpPr>
              <p:cNvPr id="18" name="TextBox 17"/>
              <p:cNvSpPr txBox="1"/>
              <p:nvPr/>
            </p:nvSpPr>
            <p:spPr>
              <a:xfrm>
                <a:off x="846387" y="1666466"/>
                <a:ext cx="1608133" cy="646331"/>
              </a:xfrm>
              <a:prstGeom prst="rect">
                <a:avLst/>
              </a:prstGeom>
              <a:noFill/>
            </p:spPr>
            <p:txBody>
              <a:bodyPr wrap="none" rtlCol="0">
                <a:spAutoFit/>
              </a:bodyPr>
              <a:lstStyle/>
              <a:p>
                <a:r>
                  <a:rPr lang="en-US" sz="3600" b="1" dirty="0"/>
                  <a:t>&gt;1,000</a:t>
                </a:r>
              </a:p>
            </p:txBody>
          </p:sp>
          <p:sp>
            <p:nvSpPr>
              <p:cNvPr id="19" name="TextBox 18"/>
              <p:cNvSpPr txBox="1"/>
              <p:nvPr/>
            </p:nvSpPr>
            <p:spPr>
              <a:xfrm>
                <a:off x="2435104" y="1758799"/>
                <a:ext cx="1471878" cy="461665"/>
              </a:xfrm>
              <a:prstGeom prst="rect">
                <a:avLst/>
              </a:prstGeom>
              <a:noFill/>
            </p:spPr>
            <p:txBody>
              <a:bodyPr wrap="none" rtlCol="0">
                <a:spAutoFit/>
              </a:bodyPr>
              <a:lstStyle/>
              <a:p>
                <a:r>
                  <a:rPr lang="en-US" sz="1200" dirty="0"/>
                  <a:t>outbreaks are</a:t>
                </a:r>
                <a:br>
                  <a:rPr lang="en-US" sz="1200" dirty="0"/>
                </a:br>
                <a:r>
                  <a:rPr lang="en-US" sz="1200" dirty="0"/>
                  <a:t>reported each year</a:t>
                </a:r>
              </a:p>
            </p:txBody>
          </p:sp>
        </p:grpSp>
      </p:grpSp>
      <p:grpSp>
        <p:nvGrpSpPr>
          <p:cNvPr id="3" name="Group 2"/>
          <p:cNvGrpSpPr/>
          <p:nvPr/>
        </p:nvGrpSpPr>
        <p:grpSpPr>
          <a:xfrm>
            <a:off x="785356" y="970228"/>
            <a:ext cx="3818820" cy="738664"/>
            <a:chOff x="451561" y="1034556"/>
            <a:chExt cx="3818820" cy="738664"/>
          </a:xfrm>
        </p:grpSpPr>
        <p:sp>
          <p:nvSpPr>
            <p:cNvPr id="23" name="TextBox 22"/>
            <p:cNvSpPr txBox="1"/>
            <p:nvPr/>
          </p:nvSpPr>
          <p:spPr>
            <a:xfrm>
              <a:off x="451561" y="1034556"/>
              <a:ext cx="1684115" cy="738664"/>
            </a:xfrm>
            <a:prstGeom prst="rect">
              <a:avLst/>
            </a:prstGeom>
            <a:noFill/>
          </p:spPr>
          <p:txBody>
            <a:bodyPr wrap="none" lIns="45720" tIns="0" rIns="45720" bIns="0" rtlCol="0">
              <a:spAutoFit/>
            </a:bodyPr>
            <a:lstStyle/>
            <a:p>
              <a:pPr algn="r"/>
              <a:r>
                <a:rPr lang="en-US" sz="4800" b="1" dirty="0"/>
                <a:t>~48m</a:t>
              </a:r>
            </a:p>
          </p:txBody>
        </p:sp>
        <p:sp>
          <p:nvSpPr>
            <p:cNvPr id="30" name="TextBox 29"/>
            <p:cNvSpPr txBox="1"/>
            <p:nvPr/>
          </p:nvSpPr>
          <p:spPr>
            <a:xfrm>
              <a:off x="2136338" y="1226230"/>
              <a:ext cx="2134043" cy="430887"/>
            </a:xfrm>
            <a:prstGeom prst="rect">
              <a:avLst/>
            </a:prstGeom>
            <a:noFill/>
          </p:spPr>
          <p:txBody>
            <a:bodyPr wrap="square" lIns="45720" tIns="0" rIns="45720" bIns="0" rtlCol="0">
              <a:spAutoFit/>
            </a:bodyPr>
            <a:lstStyle/>
            <a:p>
              <a:r>
                <a:rPr lang="en-US" sz="1400" dirty="0"/>
                <a:t>foodborne illnesses occur in the U.S. each year</a:t>
              </a:r>
            </a:p>
          </p:txBody>
        </p:sp>
      </p:grpSp>
      <p:grpSp>
        <p:nvGrpSpPr>
          <p:cNvPr id="14" name="Group 13"/>
          <p:cNvGrpSpPr/>
          <p:nvPr/>
        </p:nvGrpSpPr>
        <p:grpSpPr>
          <a:xfrm>
            <a:off x="677391" y="1900347"/>
            <a:ext cx="4034751" cy="543841"/>
            <a:chOff x="465084" y="1895730"/>
            <a:chExt cx="4034751" cy="543841"/>
          </a:xfrm>
        </p:grpSpPr>
        <p:grpSp>
          <p:nvGrpSpPr>
            <p:cNvPr id="12" name="Group 11"/>
            <p:cNvGrpSpPr/>
            <p:nvPr/>
          </p:nvGrpSpPr>
          <p:grpSpPr>
            <a:xfrm>
              <a:off x="1781145" y="1899946"/>
              <a:ext cx="1429237" cy="535409"/>
              <a:chOff x="2191398" y="6892154"/>
              <a:chExt cx="1429237" cy="535409"/>
            </a:xfrm>
          </p:grpSpPr>
          <p:sp>
            <p:nvSpPr>
              <p:cNvPr id="48" name="TextBox 47"/>
              <p:cNvSpPr txBox="1"/>
              <p:nvPr/>
            </p:nvSpPr>
            <p:spPr>
              <a:xfrm>
                <a:off x="2213038" y="6892154"/>
                <a:ext cx="1385957" cy="369332"/>
              </a:xfrm>
              <a:prstGeom prst="rect">
                <a:avLst/>
              </a:prstGeom>
              <a:noFill/>
            </p:spPr>
            <p:txBody>
              <a:bodyPr wrap="square" lIns="45720" tIns="0" rIns="45720" bIns="0" rtlCol="0">
                <a:spAutoFit/>
              </a:bodyPr>
              <a:lstStyle/>
              <a:p>
                <a:pPr algn="r"/>
                <a:r>
                  <a:rPr lang="en-US" sz="2400" b="1" dirty="0"/>
                  <a:t>~128,000</a:t>
                </a:r>
              </a:p>
            </p:txBody>
          </p:sp>
          <p:sp>
            <p:nvSpPr>
              <p:cNvPr id="49" name="TextBox 48"/>
              <p:cNvSpPr txBox="1"/>
              <p:nvPr/>
            </p:nvSpPr>
            <p:spPr>
              <a:xfrm>
                <a:off x="2191398" y="7242897"/>
                <a:ext cx="1429237" cy="184666"/>
              </a:xfrm>
              <a:prstGeom prst="rect">
                <a:avLst/>
              </a:prstGeom>
              <a:noFill/>
            </p:spPr>
            <p:txBody>
              <a:bodyPr wrap="square" lIns="45720" tIns="0" rIns="45720" bIns="0" rtlCol="0">
                <a:spAutoFit/>
              </a:bodyPr>
              <a:lstStyle/>
              <a:p>
                <a:r>
                  <a:rPr lang="en-US" sz="1200" dirty="0"/>
                  <a:t>hospital admissions</a:t>
                </a:r>
              </a:p>
            </p:txBody>
          </p:sp>
        </p:grpSp>
        <p:grpSp>
          <p:nvGrpSpPr>
            <p:cNvPr id="8" name="Group 7"/>
            <p:cNvGrpSpPr/>
            <p:nvPr/>
          </p:nvGrpSpPr>
          <p:grpSpPr>
            <a:xfrm>
              <a:off x="3636457" y="1895730"/>
              <a:ext cx="863378" cy="543841"/>
              <a:chOff x="2474327" y="7309011"/>
              <a:chExt cx="863378" cy="543841"/>
            </a:xfrm>
          </p:grpSpPr>
          <p:sp>
            <p:nvSpPr>
              <p:cNvPr id="43" name="TextBox 42"/>
              <p:cNvSpPr txBox="1"/>
              <p:nvPr/>
            </p:nvSpPr>
            <p:spPr>
              <a:xfrm>
                <a:off x="2474327" y="7309011"/>
                <a:ext cx="863378" cy="369332"/>
              </a:xfrm>
              <a:prstGeom prst="rect">
                <a:avLst/>
              </a:prstGeom>
              <a:noFill/>
            </p:spPr>
            <p:txBody>
              <a:bodyPr wrap="square" lIns="45720" tIns="0" rIns="45720" bIns="0" rtlCol="0">
                <a:spAutoFit/>
              </a:bodyPr>
              <a:lstStyle/>
              <a:p>
                <a:pPr algn="r"/>
                <a:r>
                  <a:rPr lang="en-US" sz="2400" b="1" dirty="0"/>
                  <a:t>3,000</a:t>
                </a:r>
              </a:p>
            </p:txBody>
          </p:sp>
          <p:sp>
            <p:nvSpPr>
              <p:cNvPr id="47" name="TextBox 46"/>
              <p:cNvSpPr txBox="1"/>
              <p:nvPr/>
            </p:nvSpPr>
            <p:spPr>
              <a:xfrm>
                <a:off x="2629819" y="7668186"/>
                <a:ext cx="552395" cy="184666"/>
              </a:xfrm>
              <a:prstGeom prst="rect">
                <a:avLst/>
              </a:prstGeom>
              <a:noFill/>
            </p:spPr>
            <p:txBody>
              <a:bodyPr wrap="square" lIns="45720" tIns="0" rIns="45720" bIns="0" rtlCol="0">
                <a:spAutoFit/>
              </a:bodyPr>
              <a:lstStyle/>
              <a:p>
                <a:r>
                  <a:rPr lang="en-US" sz="1200" dirty="0"/>
                  <a:t>deaths</a:t>
                </a:r>
              </a:p>
            </p:txBody>
          </p:sp>
        </p:grpSp>
        <p:sp>
          <p:nvSpPr>
            <p:cNvPr id="39" name="TextBox 38"/>
            <p:cNvSpPr txBox="1"/>
            <p:nvPr/>
          </p:nvSpPr>
          <p:spPr>
            <a:xfrm>
              <a:off x="465084" y="2013762"/>
              <a:ext cx="889987" cy="307777"/>
            </a:xfrm>
            <a:prstGeom prst="rect">
              <a:avLst/>
            </a:prstGeom>
            <a:noFill/>
          </p:spPr>
          <p:txBody>
            <a:bodyPr wrap="none" rtlCol="0">
              <a:spAutoFit/>
            </a:bodyPr>
            <a:lstStyle/>
            <a:p>
              <a:pPr algn="ctr"/>
              <a:r>
                <a:rPr lang="en-US" sz="1400" b="1" dirty="0"/>
                <a:t>Results:</a:t>
              </a:r>
            </a:p>
          </p:txBody>
        </p:sp>
      </p:grpSp>
      <p:pic>
        <p:nvPicPr>
          <p:cNvPr id="28" name="Picture 2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01287" y="183240"/>
            <a:ext cx="602988" cy="602988"/>
          </a:xfrm>
          <a:prstGeom prst="rect">
            <a:avLst/>
          </a:prstGeom>
        </p:spPr>
      </p:pic>
      <p:sp>
        <p:nvSpPr>
          <p:cNvPr id="29" name="Rectangle 28"/>
          <p:cNvSpPr/>
          <p:nvPr/>
        </p:nvSpPr>
        <p:spPr bwMode="auto">
          <a:xfrm>
            <a:off x="0" y="2"/>
            <a:ext cx="9144000" cy="89922"/>
          </a:xfrm>
          <a:prstGeom prst="rect">
            <a:avLst/>
          </a:prstGeom>
          <a:solidFill>
            <a:schemeClr val="bg2"/>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2056547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fade">
                                      <p:cBhvr>
                                        <p:cTn id="11" dur="500"/>
                                        <p:tgtEl>
                                          <p:spTgt spid="14"/>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fade">
                                      <p:cBhvr>
                                        <p:cTn id="15" dur="500"/>
                                        <p:tgtEl>
                                          <p:spTgt spid="24"/>
                                        </p:tgtEl>
                                      </p:cBhvr>
                                    </p:animEffect>
                                  </p:childTnLst>
                                </p:cTn>
                              </p:par>
                            </p:childTnLst>
                          </p:cTn>
                        </p:par>
                        <p:par>
                          <p:cTn id="16" fill="hold">
                            <p:stCondLst>
                              <p:cond delay="1500"/>
                            </p:stCondLst>
                            <p:childTnLst>
                              <p:par>
                                <p:cTn id="17" presetID="16" presetClass="entr" presetSubtype="37" fill="hold"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barn(outVertical)">
                                      <p:cBhvr>
                                        <p:cTn id="19" dur="500"/>
                                        <p:tgtEl>
                                          <p:spTgt spid="15"/>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par>
                          <p:cTn id="23" fill="hold">
                            <p:stCondLst>
                              <p:cond delay="2000"/>
                            </p:stCondLst>
                            <p:childTnLst>
                              <p:par>
                                <p:cTn id="24" presetID="10" presetClass="entr" presetSubtype="0" fill="hold" grpId="0" nodeType="after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childTnLst>
                          </p:cTn>
                        </p:par>
                        <p:par>
                          <p:cTn id="27" fill="hold">
                            <p:stCondLst>
                              <p:cond delay="2500"/>
                            </p:stCondLst>
                            <p:childTnLst>
                              <p:par>
                                <p:cTn id="28" presetID="10" presetClass="entr" presetSubtype="0" fill="hold" nodeType="after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fade">
                                      <p:cBhvr>
                                        <p:cTn id="3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7025" y="183240"/>
            <a:ext cx="8477250" cy="961274"/>
          </a:xfrm>
        </p:spPr>
        <p:txBody>
          <a:bodyPr/>
          <a:lstStyle/>
          <a:p>
            <a:r>
              <a:rPr lang="en-US" sz="2800" dirty="0">
                <a:effectLst>
                  <a:outerShdw blurRad="38100" dist="38100" dir="2700000" algn="tl">
                    <a:srgbClr val="000000">
                      <a:alpha val="43137"/>
                    </a:srgbClr>
                  </a:outerShdw>
                </a:effectLst>
              </a:rPr>
              <a:t>How Illumina is Making a Difference</a:t>
            </a:r>
            <a:br>
              <a:rPr lang="en-US" sz="2800" dirty="0">
                <a:effectLst>
                  <a:outerShdw blurRad="38100" dist="38100" dir="2700000" algn="tl">
                    <a:srgbClr val="000000">
                      <a:alpha val="43137"/>
                    </a:srgbClr>
                  </a:outerShdw>
                </a:effectLst>
              </a:rPr>
            </a:br>
            <a:r>
              <a:rPr lang="en-US" sz="2800" dirty="0">
                <a:effectLst>
                  <a:outerShdw blurRad="38100" dist="38100" dir="2700000" algn="tl">
                    <a:srgbClr val="000000">
                      <a:alpha val="43137"/>
                    </a:srgbClr>
                  </a:outerShdw>
                </a:effectLst>
              </a:rPr>
              <a:t>In Food Safety</a:t>
            </a:r>
          </a:p>
        </p:txBody>
      </p:sp>
      <p:sp>
        <p:nvSpPr>
          <p:cNvPr id="4" name="TextBox 3"/>
          <p:cNvSpPr txBox="1"/>
          <p:nvPr/>
        </p:nvSpPr>
        <p:spPr>
          <a:xfrm>
            <a:off x="327025" y="5975117"/>
            <a:ext cx="8477250" cy="246221"/>
          </a:xfrm>
          <a:prstGeom prst="rect">
            <a:avLst/>
          </a:prstGeom>
          <a:noFill/>
        </p:spPr>
        <p:txBody>
          <a:bodyPr wrap="square" rtlCol="0" anchor="b">
            <a:spAutoFit/>
          </a:bodyPr>
          <a:lstStyle/>
          <a:p>
            <a:r>
              <a:rPr lang="en-US" sz="1000" dirty="0"/>
              <a:t>Adapted From: Jackson et al. 2016</a:t>
            </a:r>
          </a:p>
        </p:txBody>
      </p:sp>
      <p:sp>
        <p:nvSpPr>
          <p:cNvPr id="10" name="TextBox 9"/>
          <p:cNvSpPr txBox="1"/>
          <p:nvPr/>
        </p:nvSpPr>
        <p:spPr>
          <a:xfrm>
            <a:off x="2160986" y="1320841"/>
            <a:ext cx="4809330" cy="400110"/>
          </a:xfrm>
          <a:prstGeom prst="rect">
            <a:avLst/>
          </a:prstGeom>
          <a:noFill/>
        </p:spPr>
        <p:txBody>
          <a:bodyPr wrap="none" rtlCol="0">
            <a:spAutoFit/>
          </a:bodyPr>
          <a:lstStyle/>
          <a:p>
            <a:pPr algn="ctr"/>
            <a:r>
              <a:rPr lang="en-US" sz="2000" b="1" i="1" dirty="0"/>
              <a:t>Listeria</a:t>
            </a:r>
            <a:r>
              <a:rPr lang="en-US" sz="2000" b="1" dirty="0"/>
              <a:t> Cluster Metrics Pre/Post WGS</a:t>
            </a:r>
          </a:p>
        </p:txBody>
      </p:sp>
      <p:graphicFrame>
        <p:nvGraphicFramePr>
          <p:cNvPr id="11" name="Chart 10"/>
          <p:cNvGraphicFramePr/>
          <p:nvPr>
            <p:extLst/>
          </p:nvPr>
        </p:nvGraphicFramePr>
        <p:xfrm>
          <a:off x="327025" y="1751470"/>
          <a:ext cx="8477249" cy="3066889"/>
        </p:xfrm>
        <a:graphic>
          <a:graphicData uri="http://schemas.openxmlformats.org/drawingml/2006/chart">
            <c:chart xmlns:c="http://schemas.openxmlformats.org/drawingml/2006/chart" xmlns:r="http://schemas.openxmlformats.org/officeDocument/2006/relationships" r:id="rId3"/>
          </a:graphicData>
        </a:graphic>
      </p:graphicFrame>
      <p:grpSp>
        <p:nvGrpSpPr>
          <p:cNvPr id="15" name="Group 14"/>
          <p:cNvGrpSpPr/>
          <p:nvPr/>
        </p:nvGrpSpPr>
        <p:grpSpPr>
          <a:xfrm>
            <a:off x="2224984" y="5561916"/>
            <a:ext cx="3346628" cy="137160"/>
            <a:chOff x="2830106" y="4631211"/>
            <a:chExt cx="3346628" cy="137160"/>
          </a:xfrm>
        </p:grpSpPr>
        <p:sp>
          <p:nvSpPr>
            <p:cNvPr id="12" name="Rectangle 11"/>
            <p:cNvSpPr/>
            <p:nvPr/>
          </p:nvSpPr>
          <p:spPr bwMode="auto">
            <a:xfrm>
              <a:off x="2830106" y="4631211"/>
              <a:ext cx="137160" cy="137160"/>
            </a:xfrm>
            <a:prstGeom prst="rect">
              <a:avLst/>
            </a:prstGeom>
            <a:solidFill>
              <a:srgbClr val="4C80BF"/>
            </a:solidFill>
            <a:ln w="12700" cap="flat" cmpd="sng" algn="ctr">
              <a:noFill/>
              <a:prstDash val="solid"/>
              <a:round/>
              <a:headEnd type="none" w="med" len="med"/>
              <a:tailEnd type="none" w="med" len="med"/>
            </a:ln>
            <a:effectLst/>
          </p:spPr>
          <p:txBody>
            <a:bodyPr vert="horz" wrap="none" lIns="36576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dirty="0">
                  <a:ln>
                    <a:noFill/>
                  </a:ln>
                  <a:solidFill>
                    <a:schemeClr val="tx1"/>
                  </a:solidFill>
                  <a:effectLst/>
                </a:rPr>
                <a:t>Pre-WGS</a:t>
              </a:r>
              <a:br>
                <a:rPr lang="en-US" sz="1100" dirty="0"/>
              </a:br>
              <a:r>
                <a:rPr kumimoji="0" lang="en-US" sz="1000" b="0" i="0" u="none" strike="noStrike" cap="none" normalizeH="0" dirty="0">
                  <a:ln>
                    <a:noFill/>
                  </a:ln>
                  <a:solidFill>
                    <a:schemeClr val="tx1"/>
                  </a:solidFill>
                  <a:effectLst/>
                  <a:latin typeface="Arial" charset="0"/>
                </a:rPr>
                <a:t>(Sept 2012–Aug 2013)</a:t>
              </a:r>
              <a:endParaRPr kumimoji="0" lang="en-US" sz="1000" b="0" i="0" u="none" strike="noStrike" cap="none" normalizeH="0" baseline="0" dirty="0">
                <a:ln>
                  <a:noFill/>
                </a:ln>
                <a:solidFill>
                  <a:schemeClr val="tx1"/>
                </a:solidFill>
                <a:effectLst/>
                <a:latin typeface="Arial" charset="0"/>
              </a:endParaRPr>
            </a:p>
          </p:txBody>
        </p:sp>
        <p:sp>
          <p:nvSpPr>
            <p:cNvPr id="13" name="Rectangle 12"/>
            <p:cNvSpPr/>
            <p:nvPr/>
          </p:nvSpPr>
          <p:spPr bwMode="auto">
            <a:xfrm>
              <a:off x="4434840" y="4631211"/>
              <a:ext cx="137160" cy="137160"/>
            </a:xfrm>
            <a:prstGeom prst="rect">
              <a:avLst/>
            </a:prstGeom>
            <a:solidFill>
              <a:srgbClr val="C24F4A"/>
            </a:solidFill>
            <a:ln w="12700" cap="flat" cmpd="sng" algn="ctr">
              <a:noFill/>
              <a:prstDash val="solid"/>
              <a:round/>
              <a:headEnd type="none" w="med" len="med"/>
              <a:tailEnd type="none" w="med" len="med"/>
            </a:ln>
            <a:effectLst/>
          </p:spPr>
          <p:txBody>
            <a:bodyPr vert="horz" wrap="none" lIns="365760" tIns="45720" rIns="91440" bIns="45720" numCol="1" rtlCol="0" anchor="ctr" anchorCtr="0" compatLnSpc="1">
              <a:prstTxWarp prst="textNoShape">
                <a:avLst/>
              </a:prstTxWarp>
            </a:bodyPr>
            <a:lstStyle/>
            <a:p>
              <a:r>
                <a:rPr kumimoji="0" lang="en-US" sz="1100" b="0" i="0" u="none" strike="noStrike" cap="none" normalizeH="0" baseline="0" dirty="0">
                  <a:ln>
                    <a:noFill/>
                  </a:ln>
                  <a:solidFill>
                    <a:schemeClr val="tx1"/>
                  </a:solidFill>
                  <a:effectLst/>
                  <a:latin typeface="Arial" charset="0"/>
                </a:rPr>
                <a:t>WGS Year 1</a:t>
              </a:r>
              <a:br>
                <a:rPr kumimoji="0" lang="en-US" sz="1100" b="0" i="0" u="none" strike="noStrike" cap="none" normalizeH="0" baseline="0" dirty="0">
                  <a:ln>
                    <a:noFill/>
                  </a:ln>
                  <a:solidFill>
                    <a:schemeClr val="tx1"/>
                  </a:solidFill>
                  <a:effectLst/>
                  <a:latin typeface="Arial" charset="0"/>
                </a:rPr>
              </a:br>
              <a:r>
                <a:rPr lang="en-US" sz="1000" dirty="0"/>
                <a:t>(Sept 2013–Aug 2014)</a:t>
              </a:r>
            </a:p>
          </p:txBody>
        </p:sp>
        <p:sp>
          <p:nvSpPr>
            <p:cNvPr id="14" name="Rectangle 13"/>
            <p:cNvSpPr/>
            <p:nvPr/>
          </p:nvSpPr>
          <p:spPr bwMode="auto">
            <a:xfrm>
              <a:off x="6039574" y="4631211"/>
              <a:ext cx="137160" cy="137160"/>
            </a:xfrm>
            <a:prstGeom prst="rect">
              <a:avLst/>
            </a:prstGeom>
            <a:solidFill>
              <a:srgbClr val="9BBC51"/>
            </a:solidFill>
            <a:ln w="12700" cap="flat" cmpd="sng" algn="ctr">
              <a:noFill/>
              <a:prstDash val="solid"/>
              <a:round/>
              <a:headEnd type="none" w="med" len="med"/>
              <a:tailEnd type="none" w="med" len="med"/>
            </a:ln>
            <a:effectLst/>
          </p:spPr>
          <p:txBody>
            <a:bodyPr vert="horz" wrap="none" lIns="365760" tIns="45720" rIns="91440" bIns="45720" numCol="1" rtlCol="0" anchor="ctr" anchorCtr="0" compatLnSpc="1">
              <a:prstTxWarp prst="textNoShape">
                <a:avLst/>
              </a:prstTxWarp>
            </a:bodyPr>
            <a:lstStyle/>
            <a:p>
              <a:r>
                <a:rPr kumimoji="0" lang="en-US" sz="1100" b="0" i="0" u="none" strike="noStrike" cap="none" normalizeH="0" baseline="0" dirty="0">
                  <a:ln>
                    <a:noFill/>
                  </a:ln>
                  <a:solidFill>
                    <a:schemeClr val="tx1"/>
                  </a:solidFill>
                  <a:effectLst/>
                  <a:latin typeface="Arial" charset="0"/>
                </a:rPr>
                <a:t>WGS Year 2</a:t>
              </a:r>
              <a:br>
                <a:rPr kumimoji="0" lang="en-US" sz="1100" b="0" i="0" u="none" strike="noStrike" cap="none" normalizeH="0" baseline="0" dirty="0">
                  <a:ln>
                    <a:noFill/>
                  </a:ln>
                  <a:solidFill>
                    <a:schemeClr val="tx1"/>
                  </a:solidFill>
                  <a:effectLst/>
                  <a:latin typeface="Arial" charset="0"/>
                </a:rPr>
              </a:br>
              <a:r>
                <a:rPr lang="en-US" sz="1000" dirty="0"/>
                <a:t>(Sept 2014–Aug 2015)</a:t>
              </a:r>
            </a:p>
          </p:txBody>
        </p:sp>
      </p:grpSp>
      <p:sp>
        <p:nvSpPr>
          <p:cNvPr id="29" name="Rectangle 28"/>
          <p:cNvSpPr/>
          <p:nvPr/>
        </p:nvSpPr>
        <p:spPr>
          <a:xfrm>
            <a:off x="1024732" y="4685711"/>
            <a:ext cx="1144134" cy="430887"/>
          </a:xfrm>
          <a:prstGeom prst="rect">
            <a:avLst/>
          </a:prstGeom>
        </p:spPr>
        <p:txBody>
          <a:bodyPr wrap="square">
            <a:spAutoFit/>
          </a:bodyPr>
          <a:lstStyle/>
          <a:p>
            <a:pPr algn="ctr"/>
            <a:r>
              <a:rPr lang="en-US" sz="1100" dirty="0"/>
              <a:t>No. of clusters detected</a:t>
            </a:r>
          </a:p>
        </p:txBody>
      </p:sp>
      <p:sp>
        <p:nvSpPr>
          <p:cNvPr id="31" name="Rectangle 30"/>
          <p:cNvSpPr/>
          <p:nvPr/>
        </p:nvSpPr>
        <p:spPr>
          <a:xfrm>
            <a:off x="2377440" y="4685711"/>
            <a:ext cx="1561280" cy="600164"/>
          </a:xfrm>
          <a:prstGeom prst="rect">
            <a:avLst/>
          </a:prstGeom>
        </p:spPr>
        <p:txBody>
          <a:bodyPr wrap="square">
            <a:spAutoFit/>
          </a:bodyPr>
          <a:lstStyle/>
          <a:p>
            <a:pPr algn="ctr"/>
            <a:r>
              <a:rPr lang="en-US" sz="1100" dirty="0"/>
              <a:t>No. of clusters detected sooner or only by WGS</a:t>
            </a:r>
          </a:p>
        </p:txBody>
      </p:sp>
      <p:sp>
        <p:nvSpPr>
          <p:cNvPr id="32" name="Rectangle 31"/>
          <p:cNvSpPr/>
          <p:nvPr/>
        </p:nvSpPr>
        <p:spPr>
          <a:xfrm>
            <a:off x="3938720" y="4685711"/>
            <a:ext cx="1561282" cy="600164"/>
          </a:xfrm>
          <a:prstGeom prst="rect">
            <a:avLst/>
          </a:prstGeom>
        </p:spPr>
        <p:txBody>
          <a:bodyPr wrap="square">
            <a:spAutoFit/>
          </a:bodyPr>
          <a:lstStyle/>
          <a:p>
            <a:pPr algn="ctr"/>
            <a:r>
              <a:rPr lang="en-US" sz="1100" dirty="0"/>
              <a:t>No. of outbreaks solved (food source identified)</a:t>
            </a:r>
          </a:p>
        </p:txBody>
      </p:sp>
      <p:sp>
        <p:nvSpPr>
          <p:cNvPr id="33" name="Rectangle 32"/>
          <p:cNvSpPr/>
          <p:nvPr/>
        </p:nvSpPr>
        <p:spPr>
          <a:xfrm>
            <a:off x="5708576" y="4685711"/>
            <a:ext cx="1144134" cy="600164"/>
          </a:xfrm>
          <a:prstGeom prst="rect">
            <a:avLst/>
          </a:prstGeom>
        </p:spPr>
        <p:txBody>
          <a:bodyPr wrap="square">
            <a:spAutoFit/>
          </a:bodyPr>
          <a:lstStyle/>
          <a:p>
            <a:pPr algn="ctr"/>
            <a:r>
              <a:rPr lang="en-US" sz="1100" dirty="0"/>
              <a:t>Median no. of cases per cluster</a:t>
            </a:r>
          </a:p>
        </p:txBody>
      </p:sp>
      <p:sp>
        <p:nvSpPr>
          <p:cNvPr id="35" name="Rectangle 34"/>
          <p:cNvSpPr/>
          <p:nvPr/>
        </p:nvSpPr>
        <p:spPr>
          <a:xfrm>
            <a:off x="7151967" y="4685711"/>
            <a:ext cx="1379914" cy="430887"/>
          </a:xfrm>
          <a:prstGeom prst="rect">
            <a:avLst/>
          </a:prstGeom>
        </p:spPr>
        <p:txBody>
          <a:bodyPr wrap="square">
            <a:spAutoFit/>
          </a:bodyPr>
          <a:lstStyle/>
          <a:p>
            <a:pPr algn="ctr"/>
            <a:r>
              <a:rPr lang="en-US" sz="1100" dirty="0"/>
              <a:t>No. of cases linked to food source</a:t>
            </a:r>
          </a:p>
        </p:txBody>
      </p:sp>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01287" y="183240"/>
            <a:ext cx="602988" cy="602988"/>
          </a:xfrm>
          <a:prstGeom prst="rect">
            <a:avLst/>
          </a:prstGeom>
        </p:spPr>
      </p:pic>
      <p:sp>
        <p:nvSpPr>
          <p:cNvPr id="18" name="Rectangle 17"/>
          <p:cNvSpPr/>
          <p:nvPr/>
        </p:nvSpPr>
        <p:spPr bwMode="auto">
          <a:xfrm>
            <a:off x="0" y="2"/>
            <a:ext cx="9144000" cy="89922"/>
          </a:xfrm>
          <a:prstGeom prst="rect">
            <a:avLst/>
          </a:prstGeom>
          <a:solidFill>
            <a:schemeClr val="bg2"/>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2068340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9"/>
                                        </p:tgtEl>
                                        <p:attrNameLst>
                                          <p:attrName>style.visibility</p:attrName>
                                        </p:attrNameLst>
                                      </p:cBhvr>
                                      <p:to>
                                        <p:strVal val="visible"/>
                                      </p:to>
                                    </p:set>
                                    <p:animEffect transition="in" filter="fade">
                                      <p:cBhvr>
                                        <p:cTn id="16" dur="500"/>
                                        <p:tgtEl>
                                          <p:spTgt spid="2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1"/>
                                        </p:tgtEl>
                                        <p:attrNameLst>
                                          <p:attrName>style.visibility</p:attrName>
                                        </p:attrNameLst>
                                      </p:cBhvr>
                                      <p:to>
                                        <p:strVal val="visible"/>
                                      </p:to>
                                    </p:set>
                                    <p:animEffect transition="in" filter="fade">
                                      <p:cBhvr>
                                        <p:cTn id="19" dur="500"/>
                                        <p:tgtEl>
                                          <p:spTgt spid="3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2"/>
                                        </p:tgtEl>
                                        <p:attrNameLst>
                                          <p:attrName>style.visibility</p:attrName>
                                        </p:attrNameLst>
                                      </p:cBhvr>
                                      <p:to>
                                        <p:strVal val="visible"/>
                                      </p:to>
                                    </p:set>
                                    <p:animEffect transition="in" filter="fade">
                                      <p:cBhvr>
                                        <p:cTn id="22" dur="500"/>
                                        <p:tgtEl>
                                          <p:spTgt spid="32"/>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3"/>
                                        </p:tgtEl>
                                        <p:attrNameLst>
                                          <p:attrName>style.visibility</p:attrName>
                                        </p:attrNameLst>
                                      </p:cBhvr>
                                      <p:to>
                                        <p:strVal val="visible"/>
                                      </p:to>
                                    </p:set>
                                    <p:animEffect transition="in" filter="fade">
                                      <p:cBhvr>
                                        <p:cTn id="25" dur="500"/>
                                        <p:tgtEl>
                                          <p:spTgt spid="33"/>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5"/>
                                        </p:tgtEl>
                                        <p:attrNameLst>
                                          <p:attrName>style.visibility</p:attrName>
                                        </p:attrNameLst>
                                      </p:cBhvr>
                                      <p:to>
                                        <p:strVal val="visible"/>
                                      </p:to>
                                    </p:set>
                                    <p:animEffect transition="in" filter="fade">
                                      <p:cBhvr>
                                        <p:cTn id="28"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Graphic spid="11" grpId="0">
        <p:bldAsOne/>
      </p:bldGraphic>
      <p:bldP spid="29" grpId="0"/>
      <p:bldP spid="31" grpId="0"/>
      <p:bldP spid="32" grpId="0"/>
      <p:bldP spid="33" grpId="0"/>
      <p:bldP spid="3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p:txBody>
          <a:bodyPr/>
          <a:lstStyle/>
          <a:p>
            <a:endParaRPr lang="en-US"/>
          </a:p>
        </p:txBody>
      </p:sp>
      <p:sp>
        <p:nvSpPr>
          <p:cNvPr id="4" name="Title 3"/>
          <p:cNvSpPr>
            <a:spLocks noGrp="1"/>
          </p:cNvSpPr>
          <p:nvPr>
            <p:ph type="title"/>
          </p:nvPr>
        </p:nvSpPr>
        <p:spPr>
          <a:xfrm>
            <a:off x="236310" y="801548"/>
            <a:ext cx="8557312" cy="908050"/>
          </a:xfrm>
        </p:spPr>
        <p:txBody>
          <a:bodyPr/>
          <a:lstStyle/>
          <a:p>
            <a:r>
              <a:rPr lang="en-US" dirty="0" err="1">
                <a:effectLst>
                  <a:outerShdw blurRad="38100" dist="38100" dir="2700000" algn="tl">
                    <a:srgbClr val="000000">
                      <a:alpha val="43137"/>
                    </a:srgbClr>
                  </a:outerShdw>
                </a:effectLst>
              </a:rPr>
              <a:t>SEquencing</a:t>
            </a:r>
            <a:r>
              <a:rPr lang="en-US" dirty="0">
                <a:effectLst>
                  <a:outerShdw blurRad="38100" dist="38100" dir="2700000" algn="tl">
                    <a:srgbClr val="000000">
                      <a:alpha val="43137"/>
                    </a:srgbClr>
                  </a:outerShdw>
                </a:effectLst>
              </a:rPr>
              <a:t> Quality Control Consortium Led by FDA</a:t>
            </a:r>
          </a:p>
        </p:txBody>
      </p:sp>
    </p:spTree>
    <p:extLst>
      <p:ext uri="{BB962C8B-B14F-4D97-AF65-F5344CB8AC3E}">
        <p14:creationId xmlns:p14="http://schemas.microsoft.com/office/powerpoint/2010/main" val="787818461"/>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236F86D-49A2-4E27-A5FC-A8502C1C336E}"/>
              </a:ext>
            </a:extLst>
          </p:cNvPr>
          <p:cNvPicPr>
            <a:picLocks noChangeAspect="1"/>
          </p:cNvPicPr>
          <p:nvPr/>
        </p:nvPicPr>
        <p:blipFill>
          <a:blip r:embed="rId2"/>
          <a:stretch>
            <a:fillRect/>
          </a:stretch>
        </p:blipFill>
        <p:spPr>
          <a:xfrm>
            <a:off x="0" y="1326880"/>
            <a:ext cx="9144000" cy="4915932"/>
          </a:xfrm>
          <a:prstGeom prst="rect">
            <a:avLst/>
          </a:prstGeom>
        </p:spPr>
      </p:pic>
      <p:sp>
        <p:nvSpPr>
          <p:cNvPr id="2" name="Title 1">
            <a:extLst>
              <a:ext uri="{FF2B5EF4-FFF2-40B4-BE49-F238E27FC236}">
                <a16:creationId xmlns:a16="http://schemas.microsoft.com/office/drawing/2014/main" id="{575C8A05-C3F8-4AE7-901F-CF21611804B0}"/>
              </a:ext>
            </a:extLst>
          </p:cNvPr>
          <p:cNvSpPr>
            <a:spLocks noGrp="1"/>
          </p:cNvSpPr>
          <p:nvPr>
            <p:ph type="title"/>
          </p:nvPr>
        </p:nvSpPr>
        <p:spPr/>
        <p:txBody>
          <a:bodyPr>
            <a:noAutofit/>
          </a:bodyPr>
          <a:lstStyle/>
          <a:p>
            <a:r>
              <a:rPr lang="en-US" sz="2000" dirty="0">
                <a:effectLst>
                  <a:outerShdw blurRad="38100" dist="38100" dir="2700000" algn="tl">
                    <a:srgbClr val="000000">
                      <a:alpha val="43137"/>
                    </a:srgbClr>
                  </a:outerShdw>
                </a:effectLst>
              </a:rPr>
              <a:t>Led by Division of Bioinformatics and Biostatistics at FDA’s National Center for Toxicological Research (NCTR/FDA)</a:t>
            </a:r>
          </a:p>
        </p:txBody>
      </p:sp>
    </p:spTree>
    <p:extLst>
      <p:ext uri="{BB962C8B-B14F-4D97-AF65-F5344CB8AC3E}">
        <p14:creationId xmlns:p14="http://schemas.microsoft.com/office/powerpoint/2010/main" val="1454685435"/>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6FD94C-A2F6-4393-BABE-258BE94502C8}"/>
              </a:ext>
            </a:extLst>
          </p:cNvPr>
          <p:cNvSpPr>
            <a:spLocks noGrp="1"/>
          </p:cNvSpPr>
          <p:nvPr>
            <p:ph type="title"/>
          </p:nvPr>
        </p:nvSpPr>
        <p:spPr/>
        <p:txBody>
          <a:bodyPr>
            <a:normAutofit/>
          </a:bodyPr>
          <a:lstStyle/>
          <a:p>
            <a:r>
              <a:rPr lang="en-US" sz="2400" dirty="0" err="1">
                <a:effectLst>
                  <a:outerShdw blurRad="38100" dist="38100" dir="2700000" algn="tl">
                    <a:srgbClr val="000000">
                      <a:alpha val="43137"/>
                    </a:srgbClr>
                  </a:outerShdw>
                </a:effectLst>
              </a:rPr>
              <a:t>SEquencing</a:t>
            </a:r>
            <a:r>
              <a:rPr lang="en-US" sz="2400" dirty="0">
                <a:effectLst>
                  <a:outerShdw blurRad="38100" dist="38100" dir="2700000" algn="tl">
                    <a:srgbClr val="000000">
                      <a:alpha val="43137"/>
                    </a:srgbClr>
                  </a:outerShdw>
                </a:effectLst>
              </a:rPr>
              <a:t> Quality Control Phase 2</a:t>
            </a:r>
          </a:p>
        </p:txBody>
      </p:sp>
      <p:sp>
        <p:nvSpPr>
          <p:cNvPr id="3" name="Text Placeholder 2">
            <a:extLst>
              <a:ext uri="{FF2B5EF4-FFF2-40B4-BE49-F238E27FC236}">
                <a16:creationId xmlns:a16="http://schemas.microsoft.com/office/drawing/2014/main" id="{13DF23FB-D05F-4506-A232-A78962702A57}"/>
              </a:ext>
            </a:extLst>
          </p:cNvPr>
          <p:cNvSpPr>
            <a:spLocks noGrp="1"/>
          </p:cNvSpPr>
          <p:nvPr>
            <p:ph type="body" idx="1"/>
          </p:nvPr>
        </p:nvSpPr>
        <p:spPr>
          <a:xfrm>
            <a:off x="323762" y="673404"/>
            <a:ext cx="8480513" cy="2929695"/>
          </a:xfrm>
        </p:spPr>
        <p:txBody>
          <a:bodyPr>
            <a:normAutofit/>
          </a:bodyPr>
          <a:lstStyle/>
          <a:p>
            <a:r>
              <a:rPr lang="en-US" sz="2000" dirty="0"/>
              <a:t>Develop standard analysis protocols and quality control metrics for fit‐for‐purpose use of NGS data to enhance regulatory science research and precision medicine</a:t>
            </a:r>
          </a:p>
          <a:p>
            <a:pPr lvl="1"/>
            <a:r>
              <a:rPr lang="en-US" sz="1200" dirty="0"/>
              <a:t>Develop quality metrics for reproducible NGS results from both whole genome sequencing (WGS) and targeted gene sequencing (TGS)</a:t>
            </a:r>
          </a:p>
          <a:p>
            <a:pPr lvl="1"/>
            <a:r>
              <a:rPr lang="en-US" sz="1200" dirty="0"/>
              <a:t>Benchmark bioinformatics methods for WGS and TGS towards the development of standard data analysis protocols</a:t>
            </a:r>
          </a:p>
          <a:p>
            <a:pPr lvl="1"/>
            <a:r>
              <a:rPr lang="en-US" sz="1200" dirty="0"/>
              <a:t>Assess the joint effects of key parameters affecting NGS results and interpretation for clinical application</a:t>
            </a:r>
          </a:p>
        </p:txBody>
      </p:sp>
      <p:graphicFrame>
        <p:nvGraphicFramePr>
          <p:cNvPr id="6" name="Table 5">
            <a:extLst>
              <a:ext uri="{FF2B5EF4-FFF2-40B4-BE49-F238E27FC236}">
                <a16:creationId xmlns:a16="http://schemas.microsoft.com/office/drawing/2014/main" id="{80F742A0-A515-4753-9C24-5285EB9AC55B}"/>
              </a:ext>
            </a:extLst>
          </p:cNvPr>
          <p:cNvGraphicFramePr>
            <a:graphicFrameLocks noGrp="1"/>
          </p:cNvGraphicFramePr>
          <p:nvPr>
            <p:extLst>
              <p:ext uri="{D42A27DB-BD31-4B8C-83A1-F6EECF244321}">
                <p14:modId xmlns:p14="http://schemas.microsoft.com/office/powerpoint/2010/main" val="715325412"/>
              </p:ext>
            </p:extLst>
          </p:nvPr>
        </p:nvGraphicFramePr>
        <p:xfrm>
          <a:off x="111512" y="2715373"/>
          <a:ext cx="8943277" cy="3566160"/>
        </p:xfrm>
        <a:graphic>
          <a:graphicData uri="http://schemas.openxmlformats.org/drawingml/2006/table">
            <a:tbl>
              <a:tblPr firstRow="1" bandRow="1">
                <a:tableStyleId>{ED083AE6-46FA-4A59-8FB0-9F97EB10719F}</a:tableStyleId>
              </a:tblPr>
              <a:tblGrid>
                <a:gridCol w="1626564">
                  <a:extLst>
                    <a:ext uri="{9D8B030D-6E8A-4147-A177-3AD203B41FA5}">
                      <a16:colId xmlns:a16="http://schemas.microsoft.com/office/drawing/2014/main" val="1708903477"/>
                    </a:ext>
                  </a:extLst>
                </a:gridCol>
                <a:gridCol w="1626564">
                  <a:extLst>
                    <a:ext uri="{9D8B030D-6E8A-4147-A177-3AD203B41FA5}">
                      <a16:colId xmlns:a16="http://schemas.microsoft.com/office/drawing/2014/main" val="1017955569"/>
                    </a:ext>
                  </a:extLst>
                </a:gridCol>
                <a:gridCol w="3026499">
                  <a:extLst>
                    <a:ext uri="{9D8B030D-6E8A-4147-A177-3AD203B41FA5}">
                      <a16:colId xmlns:a16="http://schemas.microsoft.com/office/drawing/2014/main" val="3774467319"/>
                    </a:ext>
                  </a:extLst>
                </a:gridCol>
                <a:gridCol w="2663650">
                  <a:extLst>
                    <a:ext uri="{9D8B030D-6E8A-4147-A177-3AD203B41FA5}">
                      <a16:colId xmlns:a16="http://schemas.microsoft.com/office/drawing/2014/main" val="1395339577"/>
                    </a:ext>
                  </a:extLst>
                </a:gridCol>
              </a:tblGrid>
              <a:tr h="408592">
                <a:tc>
                  <a:txBody>
                    <a:bodyPr/>
                    <a:lstStyle/>
                    <a:p>
                      <a:pPr algn="ctr"/>
                      <a:r>
                        <a:rPr lang="en-US" sz="1200" dirty="0"/>
                        <a:t>Reference Samples Characterized</a:t>
                      </a:r>
                    </a:p>
                  </a:txBody>
                  <a:tcPr/>
                </a:tc>
                <a:tc>
                  <a:txBody>
                    <a:bodyPr/>
                    <a:lstStyle/>
                    <a:p>
                      <a:pPr algn="ctr"/>
                      <a:r>
                        <a:rPr lang="en-US" sz="1200" dirty="0"/>
                        <a:t>Working Group Focus</a:t>
                      </a:r>
                    </a:p>
                  </a:txBody>
                  <a:tcPr/>
                </a:tc>
                <a:tc>
                  <a:txBody>
                    <a:bodyPr/>
                    <a:lstStyle/>
                    <a:p>
                      <a:pPr algn="ctr"/>
                      <a:r>
                        <a:rPr lang="en-US" sz="1200" dirty="0"/>
                        <a:t>Technology Utilized</a:t>
                      </a:r>
                    </a:p>
                  </a:txBody>
                  <a:tcPr/>
                </a:tc>
                <a:tc>
                  <a:txBody>
                    <a:bodyPr/>
                    <a:lstStyle/>
                    <a:p>
                      <a:pPr algn="ctr"/>
                      <a:r>
                        <a:rPr lang="en-US" sz="1200" dirty="0"/>
                        <a:t>Key Members besides Illumina</a:t>
                      </a:r>
                    </a:p>
                  </a:txBody>
                  <a:tcPr/>
                </a:tc>
                <a:extLst>
                  <a:ext uri="{0D108BD9-81ED-4DB2-BD59-A6C34878D82A}">
                    <a16:rowId xmlns:a16="http://schemas.microsoft.com/office/drawing/2014/main" val="709717181"/>
                  </a:ext>
                </a:extLst>
              </a:tr>
              <a:tr h="1062340">
                <a:tc>
                  <a:txBody>
                    <a:bodyPr/>
                    <a:lstStyle/>
                    <a:p>
                      <a:pPr algn="l" fontAlgn="base"/>
                      <a:r>
                        <a:rPr lang="en-GB" sz="1200" b="0" i="0" u="none" strike="noStrike" cap="none" spc="0" baseline="0" dirty="0">
                          <a:ln>
                            <a:noFill/>
                          </a:ln>
                          <a:solidFill>
                            <a:schemeClr val="tx1"/>
                          </a:solidFill>
                          <a:uFillTx/>
                          <a:latin typeface="+mn-lt"/>
                          <a:ea typeface="+mn-ea"/>
                          <a:cs typeface="+mn-cs"/>
                          <a:sym typeface="Arial"/>
                        </a:rPr>
                        <a:t>HCC1395 (ATCC® CRL-2324™)</a:t>
                      </a:r>
                      <a:endParaRPr lang="en-US" sz="1200" b="0" i="0" u="none" strike="noStrike" cap="none" spc="0" baseline="0" dirty="0">
                        <a:ln>
                          <a:noFill/>
                        </a:ln>
                        <a:solidFill>
                          <a:schemeClr val="tx1"/>
                        </a:solidFill>
                        <a:uFillTx/>
                        <a:latin typeface="+mn-lt"/>
                        <a:ea typeface="+mn-ea"/>
                        <a:cs typeface="+mn-cs"/>
                        <a:sym typeface="Arial"/>
                      </a:endParaRPr>
                    </a:p>
                    <a:p>
                      <a:pPr algn="l" fontAlgn="base"/>
                      <a:r>
                        <a:rPr lang="en-GB" sz="1200" b="0" i="0" u="none" strike="noStrike" cap="none" spc="0" baseline="0" dirty="0">
                          <a:ln>
                            <a:noFill/>
                          </a:ln>
                          <a:solidFill>
                            <a:schemeClr val="tx1"/>
                          </a:solidFill>
                          <a:uFillTx/>
                          <a:latin typeface="+mn-lt"/>
                          <a:ea typeface="+mn-ea"/>
                          <a:cs typeface="+mn-cs"/>
                          <a:sym typeface="Arial"/>
                        </a:rPr>
                        <a:t>HCC1395 BL (ATCC® CRL-2325™)</a:t>
                      </a:r>
                      <a:endParaRPr lang="en-US" sz="1200" b="0" i="0" u="none" strike="noStrike" cap="none" spc="0" baseline="0" dirty="0">
                        <a:ln>
                          <a:noFill/>
                        </a:ln>
                        <a:solidFill>
                          <a:schemeClr val="tx1"/>
                        </a:solidFill>
                        <a:uFillTx/>
                        <a:latin typeface="+mn-lt"/>
                        <a:ea typeface="+mn-ea"/>
                        <a:cs typeface="+mn-cs"/>
                        <a:sym typeface="Arial"/>
                      </a:endParaRPr>
                    </a:p>
                  </a:txBody>
                  <a:tcPr/>
                </a:tc>
                <a:tc>
                  <a:txBody>
                    <a:bodyPr/>
                    <a:lstStyle/>
                    <a:p>
                      <a:pPr algn="l"/>
                      <a:r>
                        <a:rPr lang="en-US" sz="1200" dirty="0"/>
                        <a:t>WG1: somatic mutations</a:t>
                      </a:r>
                    </a:p>
                    <a:p>
                      <a:pPr algn="l"/>
                      <a:r>
                        <a:rPr lang="en-US" sz="1200" dirty="0"/>
                        <a:t>(tumor/normal analysis)</a:t>
                      </a:r>
                    </a:p>
                    <a:p>
                      <a:pPr algn="l"/>
                      <a:r>
                        <a:rPr lang="en-US" sz="1200" dirty="0"/>
                        <a:t>WG5: genome assembly</a:t>
                      </a:r>
                    </a:p>
                  </a:txBody>
                  <a:tcPr/>
                </a:tc>
                <a:tc>
                  <a:txBody>
                    <a:bodyPr/>
                    <a:lstStyle/>
                    <a:p>
                      <a:pPr algn="l"/>
                      <a:r>
                        <a:rPr lang="en-US" sz="1200" dirty="0"/>
                        <a:t>Illumina WGS,</a:t>
                      </a:r>
                      <a:r>
                        <a:rPr lang="en-US" sz="1200" baseline="0" dirty="0"/>
                        <a:t> </a:t>
                      </a:r>
                      <a:r>
                        <a:rPr lang="en-US" sz="1200" dirty="0"/>
                        <a:t>Agilent WES,</a:t>
                      </a:r>
                      <a:r>
                        <a:rPr lang="en-US" sz="1200" baseline="0" dirty="0"/>
                        <a:t> </a:t>
                      </a:r>
                      <a:r>
                        <a:rPr lang="en-US" sz="1200" dirty="0"/>
                        <a:t>10X WGS,</a:t>
                      </a:r>
                      <a:r>
                        <a:rPr lang="en-US" sz="1200" baseline="0" dirty="0"/>
                        <a:t> </a:t>
                      </a:r>
                      <a:r>
                        <a:rPr lang="en-US" sz="1200" dirty="0" err="1"/>
                        <a:t>PacBio</a:t>
                      </a:r>
                      <a:r>
                        <a:rPr lang="en-US" sz="1200" dirty="0"/>
                        <a:t> WGS,</a:t>
                      </a:r>
                      <a:r>
                        <a:rPr lang="en-US" sz="1200" baseline="0" dirty="0"/>
                        <a:t> </a:t>
                      </a:r>
                      <a:r>
                        <a:rPr lang="en-US" sz="1200" dirty="0"/>
                        <a:t>RNA-</a:t>
                      </a:r>
                      <a:r>
                        <a:rPr lang="en-US" sz="1200" dirty="0" err="1"/>
                        <a:t>seq</a:t>
                      </a:r>
                      <a:r>
                        <a:rPr lang="en-US" sz="1200" dirty="0"/>
                        <a:t>,</a:t>
                      </a:r>
                      <a:r>
                        <a:rPr lang="en-US" sz="1200" baseline="0" dirty="0"/>
                        <a:t> </a:t>
                      </a:r>
                      <a:r>
                        <a:rPr lang="en-US" sz="1200" dirty="0"/>
                        <a:t>Single cell</a:t>
                      </a:r>
                    </a:p>
                  </a:txBody>
                  <a:tcPr/>
                </a:tc>
                <a:tc>
                  <a:txBody>
                    <a:bodyPr/>
                    <a:lstStyle/>
                    <a:p>
                      <a:pPr marL="0" lvl="2" indent="0" algn="ctr" eaLnBrk="1" hangingPunct="1">
                        <a:spcBef>
                          <a:spcPct val="0"/>
                        </a:spcBef>
                        <a:spcAft>
                          <a:spcPct val="0"/>
                        </a:spcAft>
                        <a:buClrTx/>
                        <a:buSzTx/>
                        <a:buFont typeface="Arial" panose="020B0604020202020204" pitchFamily="34" charset="0"/>
                        <a:buNone/>
                      </a:pPr>
                      <a:r>
                        <a:rPr lang="en-US" sz="1200" dirty="0"/>
                        <a:t>Mayo Clinic, NCI, NCBI, </a:t>
                      </a:r>
                      <a:r>
                        <a:rPr lang="en-US" altLang="en-US" sz="1200" b="0" i="0" u="none" strike="noStrike" cap="none" spc="0" baseline="0" dirty="0" err="1">
                          <a:ln>
                            <a:noFill/>
                          </a:ln>
                          <a:solidFill>
                            <a:schemeClr val="tx1"/>
                          </a:solidFill>
                          <a:uFillTx/>
                          <a:latin typeface="+mn-lt"/>
                          <a:ea typeface="+mn-ea"/>
                          <a:cs typeface="+mn-cs"/>
                          <a:sym typeface="Arial"/>
                        </a:rPr>
                        <a:t>HudsonAlpha</a:t>
                      </a:r>
                      <a:r>
                        <a:rPr lang="en-US" altLang="en-US" sz="1200" b="0" i="0" u="none" strike="noStrike" cap="none" spc="0" baseline="0" dirty="0">
                          <a:ln>
                            <a:noFill/>
                          </a:ln>
                          <a:solidFill>
                            <a:schemeClr val="tx1"/>
                          </a:solidFill>
                          <a:uFillTx/>
                          <a:latin typeface="+mn-lt"/>
                          <a:ea typeface="+mn-ea"/>
                          <a:cs typeface="+mn-cs"/>
                          <a:sym typeface="Arial"/>
                        </a:rPr>
                        <a:t>, LLU, EATRIS, Fudan U., Novartis, </a:t>
                      </a:r>
                      <a:r>
                        <a:rPr lang="en-US" sz="1200" b="0" i="0" u="none" strike="noStrike" cap="none" spc="0" baseline="0" dirty="0" err="1">
                          <a:ln>
                            <a:noFill/>
                          </a:ln>
                          <a:solidFill>
                            <a:schemeClr val="tx1"/>
                          </a:solidFill>
                          <a:uFillTx/>
                          <a:latin typeface="+mn-lt"/>
                          <a:ea typeface="+mn-ea"/>
                          <a:cs typeface="+mn-cs"/>
                          <a:sym typeface="Arial"/>
                        </a:rPr>
                        <a:t>Garvan</a:t>
                      </a:r>
                      <a:r>
                        <a:rPr lang="en-US" sz="1200" b="0" i="0" u="none" strike="noStrike" cap="none" spc="0" baseline="0" dirty="0">
                          <a:ln>
                            <a:noFill/>
                          </a:ln>
                          <a:solidFill>
                            <a:schemeClr val="tx1"/>
                          </a:solidFill>
                          <a:uFillTx/>
                          <a:latin typeface="+mn-lt"/>
                          <a:ea typeface="+mn-ea"/>
                          <a:cs typeface="+mn-cs"/>
                          <a:sym typeface="Arial"/>
                        </a:rPr>
                        <a:t>, </a:t>
                      </a:r>
                      <a:r>
                        <a:rPr lang="en-US" sz="1200" b="0" i="0" u="none" strike="noStrike" cap="none" spc="0" baseline="0" dirty="0" err="1">
                          <a:ln>
                            <a:noFill/>
                          </a:ln>
                          <a:solidFill>
                            <a:schemeClr val="tx1"/>
                          </a:solidFill>
                          <a:uFillTx/>
                          <a:latin typeface="+mn-lt"/>
                          <a:ea typeface="+mn-ea"/>
                          <a:cs typeface="+mn-cs"/>
                          <a:sym typeface="Arial"/>
                        </a:rPr>
                        <a:t>Genetech</a:t>
                      </a:r>
                      <a:r>
                        <a:rPr lang="en-US" sz="1200" b="0" i="0" u="none" strike="noStrike" cap="none" spc="0" baseline="0" dirty="0">
                          <a:ln>
                            <a:noFill/>
                          </a:ln>
                          <a:solidFill>
                            <a:schemeClr val="tx1"/>
                          </a:solidFill>
                          <a:uFillTx/>
                          <a:latin typeface="+mn-lt"/>
                          <a:ea typeface="+mn-ea"/>
                          <a:cs typeface="+mn-cs"/>
                          <a:sym typeface="Arial"/>
                        </a:rPr>
                        <a:t>, Weill Cornell, ATCC, Yale, Roche, </a:t>
                      </a:r>
                      <a:r>
                        <a:rPr lang="en-US" sz="1200" dirty="0" err="1"/>
                        <a:t>DNAnexus</a:t>
                      </a:r>
                      <a:r>
                        <a:rPr lang="en-US" sz="1200" dirty="0"/>
                        <a:t>, </a:t>
                      </a:r>
                      <a:r>
                        <a:rPr lang="en-US" sz="1200" b="0" i="0" u="none" strike="noStrike" cap="none" spc="0" baseline="0" dirty="0">
                          <a:ln>
                            <a:noFill/>
                          </a:ln>
                          <a:solidFill>
                            <a:schemeClr val="tx1"/>
                          </a:solidFill>
                          <a:uFillTx/>
                          <a:latin typeface="+mn-lt"/>
                          <a:ea typeface="+mn-ea"/>
                          <a:cs typeface="+mn-cs"/>
                          <a:sym typeface="Arial"/>
                        </a:rPr>
                        <a:t>Seven Bridges, </a:t>
                      </a:r>
                      <a:r>
                        <a:rPr lang="en-US" sz="1200" b="0" i="0" u="none" strike="noStrike" cap="none" spc="0" baseline="0" dirty="0" err="1">
                          <a:ln>
                            <a:noFill/>
                          </a:ln>
                          <a:solidFill>
                            <a:schemeClr val="tx1"/>
                          </a:solidFill>
                          <a:uFillTx/>
                          <a:latin typeface="+mn-lt"/>
                          <a:ea typeface="+mn-ea"/>
                          <a:cs typeface="+mn-cs"/>
                          <a:sym typeface="Arial"/>
                        </a:rPr>
                        <a:t>Sentieon</a:t>
                      </a:r>
                      <a:endParaRPr lang="en-US" sz="1200" b="0" i="0" u="none" strike="noStrike" cap="none" spc="0" baseline="0" dirty="0">
                        <a:ln>
                          <a:noFill/>
                        </a:ln>
                        <a:solidFill>
                          <a:schemeClr val="tx1"/>
                        </a:solidFill>
                        <a:uFillTx/>
                        <a:latin typeface="+mn-lt"/>
                        <a:ea typeface="+mn-ea"/>
                        <a:cs typeface="+mn-cs"/>
                        <a:sym typeface="Arial"/>
                      </a:endParaRPr>
                    </a:p>
                  </a:txBody>
                  <a:tcPr/>
                </a:tc>
                <a:extLst>
                  <a:ext uri="{0D108BD9-81ED-4DB2-BD59-A6C34878D82A}">
                    <a16:rowId xmlns:a16="http://schemas.microsoft.com/office/drawing/2014/main" val="3966588597"/>
                  </a:ext>
                </a:extLst>
              </a:tr>
              <a:tr h="73546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rPr>
                        <a:t>10 UHRR cell lines</a:t>
                      </a:r>
                    </a:p>
                  </a:txBody>
                  <a:tcP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rPr>
                        <a:t>WG2: targeted deep sequencing for pan-cancer and liquid biopsy</a:t>
                      </a:r>
                    </a:p>
                  </a:txBody>
                  <a:tcPr>
                    <a:noFill/>
                  </a:tcPr>
                </a:tc>
                <a:tc>
                  <a:txBody>
                    <a:bodyPr/>
                    <a:lstStyle/>
                    <a:p>
                      <a:pPr marL="171450" indent="-171450" algn="l">
                        <a:buFont typeface="Arial" panose="020B0604020202020204" pitchFamily="34" charset="0"/>
                        <a:buChar char="•"/>
                      </a:pPr>
                      <a:r>
                        <a:rPr lang="en-US" sz="1200" dirty="0">
                          <a:solidFill>
                            <a:schemeClr val="tx1"/>
                          </a:solidFill>
                        </a:rPr>
                        <a:t>Main: TGS</a:t>
                      </a:r>
                    </a:p>
                    <a:p>
                      <a:pPr marL="171450" indent="-171450" algn="l">
                        <a:buFont typeface="Arial" panose="020B0604020202020204" pitchFamily="34" charset="0"/>
                        <a:buChar char="•"/>
                      </a:pPr>
                      <a:r>
                        <a:rPr lang="en-US" sz="1200" dirty="0">
                          <a:solidFill>
                            <a:schemeClr val="tx1"/>
                          </a:solidFill>
                        </a:rPr>
                        <a:t>Pilot: WES, TGS, 10X WGS, </a:t>
                      </a:r>
                      <a:r>
                        <a:rPr lang="en-US" sz="1200" dirty="0" err="1">
                          <a:solidFill>
                            <a:schemeClr val="tx1"/>
                          </a:solidFill>
                        </a:rPr>
                        <a:t>aCGH</a:t>
                      </a:r>
                      <a:r>
                        <a:rPr lang="en-US" sz="1200" dirty="0">
                          <a:solidFill>
                            <a:schemeClr val="tx1"/>
                          </a:solidFill>
                        </a:rPr>
                        <a:t>, </a:t>
                      </a:r>
                      <a:r>
                        <a:rPr lang="en-US" sz="1200" dirty="0" err="1">
                          <a:solidFill>
                            <a:schemeClr val="tx1"/>
                          </a:solidFill>
                        </a:rPr>
                        <a:t>ddPCR</a:t>
                      </a:r>
                      <a:endParaRPr lang="en-US" sz="1200" dirty="0">
                        <a:solidFill>
                          <a:schemeClr val="tx1"/>
                        </a:solidFill>
                      </a:endParaRPr>
                    </a:p>
                    <a:p>
                      <a:pPr marL="171450" indent="-171450" algn="l">
                        <a:buFont typeface="Arial" panose="020B0604020202020204" pitchFamily="34" charset="0"/>
                        <a:buChar char="•"/>
                      </a:pPr>
                      <a:r>
                        <a:rPr lang="en-US" sz="1200" dirty="0">
                          <a:solidFill>
                            <a:schemeClr val="tx1"/>
                          </a:solidFill>
                        </a:rPr>
                        <a:t>Peripheral: spike-in, FFPE, RNA</a:t>
                      </a:r>
                    </a:p>
                  </a:txBody>
                  <a:tcPr>
                    <a:noFill/>
                  </a:tcPr>
                </a:tc>
                <a:tc>
                  <a:txBody>
                    <a:bodyPr/>
                    <a:lstStyle/>
                    <a:p>
                      <a:pPr algn="ctr"/>
                      <a:r>
                        <a:rPr lang="en-US" sz="1200" dirty="0">
                          <a:solidFill>
                            <a:schemeClr val="tx1"/>
                          </a:solidFill>
                        </a:rPr>
                        <a:t>Roche, IDT, Agilent, Qiagen, </a:t>
                      </a:r>
                      <a:r>
                        <a:rPr lang="en-US" sz="1200" dirty="0" err="1">
                          <a:solidFill>
                            <a:schemeClr val="tx1"/>
                          </a:solidFill>
                        </a:rPr>
                        <a:t>iGeneTech</a:t>
                      </a:r>
                      <a:r>
                        <a:rPr lang="en-US" sz="1200" dirty="0">
                          <a:solidFill>
                            <a:schemeClr val="tx1"/>
                          </a:solidFill>
                        </a:rPr>
                        <a:t>, </a:t>
                      </a:r>
                      <a:r>
                        <a:rPr lang="en-US" sz="1200" dirty="0" err="1">
                          <a:solidFill>
                            <a:schemeClr val="tx1"/>
                          </a:solidFill>
                        </a:rPr>
                        <a:t>Thermo</a:t>
                      </a:r>
                      <a:r>
                        <a:rPr lang="en-US" sz="1200" dirty="0">
                          <a:solidFill>
                            <a:schemeClr val="tx1"/>
                          </a:solidFill>
                        </a:rPr>
                        <a:t> Fisher, </a:t>
                      </a:r>
                      <a:r>
                        <a:rPr lang="en-US" sz="1200" dirty="0" err="1">
                          <a:solidFill>
                            <a:schemeClr val="tx1"/>
                          </a:solidFill>
                        </a:rPr>
                        <a:t>Accugenomics</a:t>
                      </a:r>
                      <a:r>
                        <a:rPr lang="en-US" sz="1200" dirty="0">
                          <a:solidFill>
                            <a:schemeClr val="tx1"/>
                          </a:solidFill>
                        </a:rPr>
                        <a:t>, EA/Q2, Horizon, NCBI, NHS</a:t>
                      </a:r>
                    </a:p>
                  </a:txBody>
                  <a:tcPr>
                    <a:noFill/>
                  </a:tcPr>
                </a:tc>
                <a:extLst>
                  <a:ext uri="{0D108BD9-81ED-4DB2-BD59-A6C34878D82A}">
                    <a16:rowId xmlns:a16="http://schemas.microsoft.com/office/drawing/2014/main" val="1184135442"/>
                  </a:ext>
                </a:extLst>
              </a:tr>
              <a:tr h="735466">
                <a:tc>
                  <a:txBody>
                    <a:bodyPr/>
                    <a:lstStyle/>
                    <a:p>
                      <a:pPr algn="l"/>
                      <a:r>
                        <a:rPr lang="en-US" sz="1200" dirty="0"/>
                        <a:t>HapMap, Chinese </a:t>
                      </a:r>
                    </a:p>
                  </a:txBody>
                  <a:tcPr/>
                </a:tc>
                <a:tc>
                  <a:txBody>
                    <a:bodyPr/>
                    <a:lstStyle/>
                    <a:p>
                      <a:pPr algn="l"/>
                      <a:r>
                        <a:rPr lang="en-US" sz="1200" dirty="0"/>
                        <a:t>WG3: germline variants (trio/quartet analysis)</a:t>
                      </a:r>
                    </a:p>
                  </a:txBody>
                  <a:tcPr/>
                </a:tc>
                <a:tc>
                  <a:txBody>
                    <a:bodyPr/>
                    <a:lstStyle/>
                    <a:p>
                      <a:pPr marL="171450" indent="-171450" algn="l">
                        <a:buFont typeface="Arial" panose="020B0604020202020204" pitchFamily="34" charset="0"/>
                        <a:buChar char="•"/>
                      </a:pPr>
                      <a:r>
                        <a:rPr lang="en-US" sz="1200" dirty="0"/>
                        <a:t>NGS: WGS, 10X WGS,</a:t>
                      </a:r>
                      <a:r>
                        <a:rPr lang="en-US" sz="1200" baseline="0" dirty="0"/>
                        <a:t> </a:t>
                      </a:r>
                      <a:r>
                        <a:rPr lang="en-US" sz="1200" dirty="0" err="1"/>
                        <a:t>PacBio</a:t>
                      </a:r>
                      <a:r>
                        <a:rPr lang="en-US" sz="1200" dirty="0"/>
                        <a:t> WGS</a:t>
                      </a:r>
                    </a:p>
                    <a:p>
                      <a:pPr marL="171450" indent="-171450" algn="l">
                        <a:buFont typeface="Arial" panose="020B0604020202020204" pitchFamily="34" charset="0"/>
                        <a:buChar char="•"/>
                      </a:pPr>
                      <a:r>
                        <a:rPr lang="en-US" sz="1200" dirty="0"/>
                        <a:t>Array: </a:t>
                      </a:r>
                      <a:r>
                        <a:rPr lang="en-US" sz="1200" dirty="0" err="1"/>
                        <a:t>Affymetrix</a:t>
                      </a:r>
                      <a:r>
                        <a:rPr lang="en-US" sz="1200" dirty="0"/>
                        <a:t>, Illumina 1M-Duo</a:t>
                      </a:r>
                    </a:p>
                  </a:txBody>
                  <a:tcPr/>
                </a:tc>
                <a:tc>
                  <a:txBody>
                    <a:bodyPr/>
                    <a:lstStyle/>
                    <a:p>
                      <a:pPr algn="ctr"/>
                      <a:r>
                        <a:rPr lang="en-US" sz="1200" dirty="0" err="1"/>
                        <a:t>CapitalBio</a:t>
                      </a:r>
                      <a:r>
                        <a:rPr lang="en-US" sz="1200" dirty="0"/>
                        <a:t>, NVG, WUX, ARD, </a:t>
                      </a:r>
                      <a:r>
                        <a:rPr lang="en-US" sz="1200" dirty="0" err="1"/>
                        <a:t>CoGenics</a:t>
                      </a:r>
                      <a:r>
                        <a:rPr lang="en-US" sz="1200" dirty="0"/>
                        <a:t>, CMM, EA, Northwest U, Riken, Roche, </a:t>
                      </a:r>
                      <a:r>
                        <a:rPr lang="en-US" sz="1200" dirty="0" err="1"/>
                        <a:t>DNAnexus</a:t>
                      </a:r>
                      <a:r>
                        <a:rPr lang="en-US" sz="1200" dirty="0"/>
                        <a:t>, </a:t>
                      </a:r>
                      <a:r>
                        <a:rPr lang="en-US" sz="1200" b="0" i="0" u="none" strike="noStrike" cap="none" spc="0" baseline="0" dirty="0">
                          <a:ln>
                            <a:noFill/>
                          </a:ln>
                          <a:solidFill>
                            <a:schemeClr val="tx1"/>
                          </a:solidFill>
                          <a:uFillTx/>
                          <a:latin typeface="+mn-lt"/>
                          <a:ea typeface="+mn-ea"/>
                          <a:cs typeface="+mn-cs"/>
                          <a:sym typeface="Arial"/>
                        </a:rPr>
                        <a:t>Seven Bridges, </a:t>
                      </a:r>
                      <a:r>
                        <a:rPr lang="en-US" sz="1200" b="0" i="0" u="none" strike="noStrike" cap="none" spc="0" baseline="0" dirty="0" err="1">
                          <a:ln>
                            <a:noFill/>
                          </a:ln>
                          <a:solidFill>
                            <a:schemeClr val="tx1"/>
                          </a:solidFill>
                          <a:uFillTx/>
                          <a:latin typeface="+mn-lt"/>
                          <a:ea typeface="+mn-ea"/>
                          <a:cs typeface="+mn-cs"/>
                          <a:sym typeface="Arial"/>
                        </a:rPr>
                        <a:t>Sentieon</a:t>
                      </a:r>
                      <a:endParaRPr lang="en-US" sz="1200" dirty="0"/>
                    </a:p>
                  </a:txBody>
                  <a:tcPr/>
                </a:tc>
                <a:extLst>
                  <a:ext uri="{0D108BD9-81ED-4DB2-BD59-A6C34878D82A}">
                    <a16:rowId xmlns:a16="http://schemas.microsoft.com/office/drawing/2014/main" val="2847550317"/>
                  </a:ext>
                </a:extLst>
              </a:tr>
              <a:tr h="245155">
                <a:tc>
                  <a:txBody>
                    <a:bodyPr/>
                    <a:lstStyle/>
                    <a:p>
                      <a:pPr algn="l"/>
                      <a:r>
                        <a:rPr lang="en-US" sz="1200" dirty="0"/>
                        <a:t>NA12878</a:t>
                      </a:r>
                    </a:p>
                  </a:txBody>
                  <a:tcPr/>
                </a:tc>
                <a:tc>
                  <a:txBody>
                    <a:bodyPr/>
                    <a:lstStyle/>
                    <a:p>
                      <a:pPr algn="l"/>
                      <a:r>
                        <a:rPr lang="en-US" sz="1200" dirty="0"/>
                        <a:t>WG7: epigenetics</a:t>
                      </a:r>
                    </a:p>
                  </a:txBody>
                  <a:tcPr/>
                </a:tc>
                <a:tc>
                  <a:txBody>
                    <a:bodyPr/>
                    <a:lstStyle/>
                    <a:p>
                      <a:pPr algn="l"/>
                      <a:r>
                        <a:rPr lang="en-US" sz="1200" dirty="0"/>
                        <a:t>WGBS, methyl capture </a:t>
                      </a:r>
                      <a:r>
                        <a:rPr lang="en-US" sz="1200" dirty="0" err="1"/>
                        <a:t>seq</a:t>
                      </a:r>
                      <a:endParaRPr lang="en-US" sz="1200" dirty="0"/>
                    </a:p>
                  </a:txBody>
                  <a:tcPr/>
                </a:tc>
                <a:tc>
                  <a:txBody>
                    <a:bodyPr/>
                    <a:lstStyle/>
                    <a:p>
                      <a:pPr algn="ctr"/>
                      <a:r>
                        <a:rPr lang="en-US" sz="1200" b="0" i="0" u="none" strike="noStrike" cap="none" spc="0" baseline="0" dirty="0">
                          <a:ln>
                            <a:noFill/>
                          </a:ln>
                          <a:solidFill>
                            <a:schemeClr val="tx1"/>
                          </a:solidFill>
                          <a:uFillTx/>
                          <a:latin typeface="+mn-lt"/>
                          <a:ea typeface="+mn-ea"/>
                          <a:cs typeface="+mn-cs"/>
                          <a:sym typeface="Arial"/>
                        </a:rPr>
                        <a:t>Weill Cornell, EATRIS, </a:t>
                      </a:r>
                      <a:r>
                        <a:rPr lang="en-US" sz="1200" b="0" i="0" u="none" strike="noStrike" cap="none" spc="0" baseline="0" dirty="0" err="1">
                          <a:ln>
                            <a:noFill/>
                          </a:ln>
                          <a:solidFill>
                            <a:schemeClr val="tx1"/>
                          </a:solidFill>
                          <a:uFillTx/>
                          <a:latin typeface="+mn-lt"/>
                          <a:ea typeface="+mn-ea"/>
                          <a:cs typeface="+mn-cs"/>
                          <a:sym typeface="Arial"/>
                        </a:rPr>
                        <a:t>etc</a:t>
                      </a:r>
                      <a:endParaRPr lang="en-US" sz="1200" b="0" i="0" u="none" strike="noStrike" cap="none" spc="0" baseline="0" dirty="0">
                        <a:ln>
                          <a:noFill/>
                        </a:ln>
                        <a:solidFill>
                          <a:schemeClr val="tx1"/>
                        </a:solidFill>
                        <a:uFillTx/>
                        <a:latin typeface="+mn-lt"/>
                        <a:ea typeface="+mn-ea"/>
                        <a:cs typeface="+mn-cs"/>
                        <a:sym typeface="Arial"/>
                      </a:endParaRPr>
                    </a:p>
                  </a:txBody>
                  <a:tcPr/>
                </a:tc>
                <a:extLst>
                  <a:ext uri="{0D108BD9-81ED-4DB2-BD59-A6C34878D82A}">
                    <a16:rowId xmlns:a16="http://schemas.microsoft.com/office/drawing/2014/main" val="2689810211"/>
                  </a:ext>
                </a:extLst>
              </a:tr>
            </a:tbl>
          </a:graphicData>
        </a:graphic>
      </p:graphicFrame>
    </p:spTree>
    <p:extLst>
      <p:ext uri="{BB962C8B-B14F-4D97-AF65-F5344CB8AC3E}">
        <p14:creationId xmlns:p14="http://schemas.microsoft.com/office/powerpoint/2010/main" val="406700956"/>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D27306-B9A4-497A-AA2B-1F94363956EC}"/>
              </a:ext>
            </a:extLst>
          </p:cNvPr>
          <p:cNvSpPr>
            <a:spLocks noGrp="1"/>
          </p:cNvSpPr>
          <p:nvPr>
            <p:ph type="title"/>
          </p:nvPr>
        </p:nvSpPr>
        <p:spPr/>
        <p:txBody>
          <a:bodyPr/>
          <a:lstStyle/>
          <a:p>
            <a:r>
              <a:rPr lang="en-US" sz="2800" dirty="0">
                <a:effectLst>
                  <a:outerShdw blurRad="38100" dist="38100" dir="2700000" algn="tl">
                    <a:srgbClr val="000000">
                      <a:alpha val="43137"/>
                    </a:srgbClr>
                  </a:outerShdw>
                </a:effectLst>
              </a:rPr>
              <a:t>Multi-omics for Reference Characterization</a:t>
            </a:r>
          </a:p>
        </p:txBody>
      </p:sp>
      <p:pic>
        <p:nvPicPr>
          <p:cNvPr id="7" name="Picture 6">
            <a:extLst>
              <a:ext uri="{FF2B5EF4-FFF2-40B4-BE49-F238E27FC236}">
                <a16:creationId xmlns:a16="http://schemas.microsoft.com/office/drawing/2014/main" id="{A85CE890-B99F-4237-8015-682BBD2AB0C4}"/>
              </a:ext>
            </a:extLst>
          </p:cNvPr>
          <p:cNvPicPr>
            <a:picLocks noChangeAspect="1"/>
          </p:cNvPicPr>
          <p:nvPr/>
        </p:nvPicPr>
        <p:blipFill>
          <a:blip r:embed="rId3"/>
          <a:stretch>
            <a:fillRect/>
          </a:stretch>
        </p:blipFill>
        <p:spPr>
          <a:xfrm>
            <a:off x="491548" y="1411530"/>
            <a:ext cx="8312727" cy="4631288"/>
          </a:xfrm>
          <a:prstGeom prst="rect">
            <a:avLst/>
          </a:prstGeom>
        </p:spPr>
      </p:pic>
      <p:sp>
        <p:nvSpPr>
          <p:cNvPr id="8" name="Rectangle 7">
            <a:extLst>
              <a:ext uri="{FF2B5EF4-FFF2-40B4-BE49-F238E27FC236}">
                <a16:creationId xmlns:a16="http://schemas.microsoft.com/office/drawing/2014/main" id="{30389FD2-295E-4579-9CE1-579D78B9BBEB}"/>
              </a:ext>
            </a:extLst>
          </p:cNvPr>
          <p:cNvSpPr/>
          <p:nvPr/>
        </p:nvSpPr>
        <p:spPr>
          <a:xfrm>
            <a:off x="491548" y="936440"/>
            <a:ext cx="3618298" cy="276999"/>
          </a:xfrm>
          <a:prstGeom prst="rect">
            <a:avLst/>
          </a:prstGeom>
        </p:spPr>
        <p:style>
          <a:lnRef idx="1">
            <a:schemeClr val="accent4"/>
          </a:lnRef>
          <a:fillRef idx="2">
            <a:schemeClr val="accent4"/>
          </a:fillRef>
          <a:effectRef idx="1">
            <a:schemeClr val="accent4"/>
          </a:effectRef>
          <a:fontRef idx="minor">
            <a:schemeClr val="dk1"/>
          </a:fontRef>
        </p:style>
        <p:txBody>
          <a:bodyPr wrap="none">
            <a:spAutoFit/>
          </a:bodyPr>
          <a:lstStyle/>
          <a:p>
            <a:r>
              <a:rPr lang="en-US" sz="1200" dirty="0"/>
              <a:t>Example from WG1 for somatic mutation detection</a:t>
            </a:r>
          </a:p>
        </p:txBody>
      </p:sp>
      <p:sp>
        <p:nvSpPr>
          <p:cNvPr id="6" name="Footer Placeholder 2">
            <a:extLst>
              <a:ext uri="{FF2B5EF4-FFF2-40B4-BE49-F238E27FC236}">
                <a16:creationId xmlns:a16="http://schemas.microsoft.com/office/drawing/2014/main" id="{1D4A28CB-5257-4ACA-A4DC-E45B0B8F94A7}"/>
              </a:ext>
            </a:extLst>
          </p:cNvPr>
          <p:cNvSpPr txBox="1">
            <a:spLocks/>
          </p:cNvSpPr>
          <p:nvPr/>
        </p:nvSpPr>
        <p:spPr>
          <a:xfrm>
            <a:off x="2339439" y="6364224"/>
            <a:ext cx="4857007" cy="262207"/>
          </a:xfrm>
          <a:prstGeom prst="rect">
            <a:avLst/>
          </a:prstGeom>
        </p:spPr>
        <p:txBody>
          <a:bodyPr/>
          <a:lstStyle>
            <a:defPPr>
              <a:defRPr lang="en-US"/>
            </a:defPPr>
            <a:lvl1pPr algn="l" rtl="0" fontAlgn="base">
              <a:spcBef>
                <a:spcPct val="0"/>
              </a:spcBef>
              <a:spcAft>
                <a:spcPct val="0"/>
              </a:spcAft>
              <a:defRPr sz="1600" kern="1200">
                <a:solidFill>
                  <a:schemeClr val="tx1"/>
                </a:solidFill>
                <a:latin typeface="Arial" charset="0"/>
                <a:ea typeface="+mn-ea"/>
                <a:cs typeface="+mn-cs"/>
              </a:defRPr>
            </a:lvl1pPr>
            <a:lvl2pPr marL="457200" algn="l" rtl="0" fontAlgn="base">
              <a:spcBef>
                <a:spcPct val="0"/>
              </a:spcBef>
              <a:spcAft>
                <a:spcPct val="0"/>
              </a:spcAft>
              <a:defRPr sz="1600" kern="1200">
                <a:solidFill>
                  <a:schemeClr val="tx1"/>
                </a:solidFill>
                <a:latin typeface="Arial" charset="0"/>
                <a:ea typeface="+mn-ea"/>
                <a:cs typeface="+mn-cs"/>
              </a:defRPr>
            </a:lvl2pPr>
            <a:lvl3pPr marL="914400" algn="l" rtl="0" fontAlgn="base">
              <a:spcBef>
                <a:spcPct val="0"/>
              </a:spcBef>
              <a:spcAft>
                <a:spcPct val="0"/>
              </a:spcAft>
              <a:defRPr sz="1600" kern="1200">
                <a:solidFill>
                  <a:schemeClr val="tx1"/>
                </a:solidFill>
                <a:latin typeface="Arial" charset="0"/>
                <a:ea typeface="+mn-ea"/>
                <a:cs typeface="+mn-cs"/>
              </a:defRPr>
            </a:lvl3pPr>
            <a:lvl4pPr marL="1371600" algn="l" rtl="0" fontAlgn="base">
              <a:spcBef>
                <a:spcPct val="0"/>
              </a:spcBef>
              <a:spcAft>
                <a:spcPct val="0"/>
              </a:spcAft>
              <a:defRPr sz="1600" kern="1200">
                <a:solidFill>
                  <a:schemeClr val="tx1"/>
                </a:solidFill>
                <a:latin typeface="Arial" charset="0"/>
                <a:ea typeface="+mn-ea"/>
                <a:cs typeface="+mn-cs"/>
              </a:defRPr>
            </a:lvl4pPr>
            <a:lvl5pPr marL="1828800" algn="l" rtl="0" fontAlgn="base">
              <a:spcBef>
                <a:spcPct val="0"/>
              </a:spcBef>
              <a:spcAft>
                <a:spcPct val="0"/>
              </a:spcAft>
              <a:defRPr sz="1600" kern="1200">
                <a:solidFill>
                  <a:schemeClr val="tx1"/>
                </a:solidFill>
                <a:latin typeface="Arial" charset="0"/>
                <a:ea typeface="+mn-ea"/>
                <a:cs typeface="+mn-cs"/>
              </a:defRPr>
            </a:lvl5pPr>
            <a:lvl6pPr marL="2286000" algn="l" defTabSz="914400" rtl="0" eaLnBrk="1" latinLnBrk="0" hangingPunct="1">
              <a:defRPr sz="1600" kern="1200">
                <a:solidFill>
                  <a:schemeClr val="tx1"/>
                </a:solidFill>
                <a:latin typeface="Arial" charset="0"/>
                <a:ea typeface="+mn-ea"/>
                <a:cs typeface="+mn-cs"/>
              </a:defRPr>
            </a:lvl6pPr>
            <a:lvl7pPr marL="2743200" algn="l" defTabSz="914400" rtl="0" eaLnBrk="1" latinLnBrk="0" hangingPunct="1">
              <a:defRPr sz="1600" kern="1200">
                <a:solidFill>
                  <a:schemeClr val="tx1"/>
                </a:solidFill>
                <a:latin typeface="Arial" charset="0"/>
                <a:ea typeface="+mn-ea"/>
                <a:cs typeface="+mn-cs"/>
              </a:defRPr>
            </a:lvl7pPr>
            <a:lvl8pPr marL="3200400" algn="l" defTabSz="914400" rtl="0" eaLnBrk="1" latinLnBrk="0" hangingPunct="1">
              <a:defRPr sz="1600" kern="1200">
                <a:solidFill>
                  <a:schemeClr val="tx1"/>
                </a:solidFill>
                <a:latin typeface="Arial" charset="0"/>
                <a:ea typeface="+mn-ea"/>
                <a:cs typeface="+mn-cs"/>
              </a:defRPr>
            </a:lvl8pPr>
            <a:lvl9pPr marL="3657600" algn="l" defTabSz="914400" rtl="0" eaLnBrk="1" latinLnBrk="0" hangingPunct="1">
              <a:defRPr sz="1600" kern="1200">
                <a:solidFill>
                  <a:schemeClr val="tx1"/>
                </a:solidFill>
                <a:latin typeface="Arial" charset="0"/>
                <a:ea typeface="+mn-ea"/>
                <a:cs typeface="+mn-cs"/>
              </a:defRPr>
            </a:lvl9pPr>
          </a:lstStyle>
          <a:p>
            <a:r>
              <a:rPr lang="en-US" sz="1200" b="1" dirty="0">
                <a:solidFill>
                  <a:schemeClr val="bg2">
                    <a:lumMod val="75000"/>
                  </a:schemeClr>
                </a:solidFill>
              </a:rPr>
              <a:t>For Research Use Only. Not for use in diagnostic procedures.</a:t>
            </a:r>
          </a:p>
        </p:txBody>
      </p:sp>
    </p:spTree>
    <p:extLst>
      <p:ext uri="{BB962C8B-B14F-4D97-AF65-F5344CB8AC3E}">
        <p14:creationId xmlns:p14="http://schemas.microsoft.com/office/powerpoint/2010/main" val="2712379719"/>
      </p:ext>
    </p:extLst>
  </p:cSld>
  <p:clrMapOvr>
    <a:overrideClrMapping bg1="lt1" tx1="dk1" bg2="lt2" tx2="dk2" accent1="accent1" accent2="accent2" accent3="accent3" accent4="accent4" accent5="accent5" accent6="accent6" hlink="hlink" folHlink="folHlink"/>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CE7F67-22BD-4EB1-8ABF-3A5C064647A5}"/>
              </a:ext>
            </a:extLst>
          </p:cNvPr>
          <p:cNvSpPr>
            <a:spLocks noGrp="1"/>
          </p:cNvSpPr>
          <p:nvPr>
            <p:ph type="title"/>
          </p:nvPr>
        </p:nvSpPr>
        <p:spPr/>
        <p:txBody>
          <a:bodyPr/>
          <a:lstStyle/>
          <a:p>
            <a:r>
              <a:rPr lang="en-US" sz="2800" dirty="0">
                <a:effectLst>
                  <a:outerShdw blurRad="38100" dist="38100" dir="2700000" algn="tl">
                    <a:srgbClr val="000000">
                      <a:alpha val="43137"/>
                    </a:srgbClr>
                  </a:outerShdw>
                </a:effectLst>
              </a:rPr>
              <a:t>Assessing Impacting Factors</a:t>
            </a:r>
          </a:p>
        </p:txBody>
      </p:sp>
      <p:pic>
        <p:nvPicPr>
          <p:cNvPr id="4" name="Picture 3">
            <a:extLst>
              <a:ext uri="{FF2B5EF4-FFF2-40B4-BE49-F238E27FC236}">
                <a16:creationId xmlns:a16="http://schemas.microsoft.com/office/drawing/2014/main" id="{32F89DA3-4590-4601-B28A-8A6884A451FE}"/>
              </a:ext>
            </a:extLst>
          </p:cNvPr>
          <p:cNvPicPr>
            <a:picLocks noChangeAspect="1"/>
          </p:cNvPicPr>
          <p:nvPr/>
        </p:nvPicPr>
        <p:blipFill>
          <a:blip r:embed="rId2"/>
          <a:stretch>
            <a:fillRect/>
          </a:stretch>
        </p:blipFill>
        <p:spPr>
          <a:xfrm>
            <a:off x="415636" y="954725"/>
            <a:ext cx="8312728" cy="5326233"/>
          </a:xfrm>
          <a:prstGeom prst="rect">
            <a:avLst/>
          </a:prstGeom>
        </p:spPr>
      </p:pic>
      <p:sp>
        <p:nvSpPr>
          <p:cNvPr id="5" name="Rectangle 4">
            <a:extLst>
              <a:ext uri="{FF2B5EF4-FFF2-40B4-BE49-F238E27FC236}">
                <a16:creationId xmlns:a16="http://schemas.microsoft.com/office/drawing/2014/main" id="{4098CBEF-2BDF-402C-B487-D11F03A4017A}"/>
              </a:ext>
            </a:extLst>
          </p:cNvPr>
          <p:cNvSpPr/>
          <p:nvPr/>
        </p:nvSpPr>
        <p:spPr>
          <a:xfrm>
            <a:off x="5110066" y="816225"/>
            <a:ext cx="3618298" cy="276999"/>
          </a:xfrm>
          <a:prstGeom prst="rect">
            <a:avLst/>
          </a:prstGeom>
        </p:spPr>
        <p:style>
          <a:lnRef idx="1">
            <a:schemeClr val="accent4"/>
          </a:lnRef>
          <a:fillRef idx="2">
            <a:schemeClr val="accent4"/>
          </a:fillRef>
          <a:effectRef idx="1">
            <a:schemeClr val="accent4"/>
          </a:effectRef>
          <a:fontRef idx="minor">
            <a:schemeClr val="dk1"/>
          </a:fontRef>
        </p:style>
        <p:txBody>
          <a:bodyPr wrap="none">
            <a:spAutoFit/>
          </a:bodyPr>
          <a:lstStyle/>
          <a:p>
            <a:r>
              <a:rPr lang="en-US" sz="1200" dirty="0"/>
              <a:t>Example from WG1 for somatic mutation detection</a:t>
            </a:r>
          </a:p>
        </p:txBody>
      </p:sp>
      <p:sp>
        <p:nvSpPr>
          <p:cNvPr id="6" name="Footer Placeholder 2">
            <a:extLst>
              <a:ext uri="{FF2B5EF4-FFF2-40B4-BE49-F238E27FC236}">
                <a16:creationId xmlns:a16="http://schemas.microsoft.com/office/drawing/2014/main" id="{1FEFA006-8153-4950-A761-380F1C661CBC}"/>
              </a:ext>
            </a:extLst>
          </p:cNvPr>
          <p:cNvSpPr txBox="1">
            <a:spLocks/>
          </p:cNvSpPr>
          <p:nvPr/>
        </p:nvSpPr>
        <p:spPr>
          <a:xfrm>
            <a:off x="2339439" y="6364224"/>
            <a:ext cx="4857007" cy="262207"/>
          </a:xfrm>
          <a:prstGeom prst="rect">
            <a:avLst/>
          </a:prstGeom>
        </p:spPr>
        <p:txBody>
          <a:bodyPr/>
          <a:lstStyle>
            <a:defPPr>
              <a:defRPr lang="en-US"/>
            </a:defPPr>
            <a:lvl1pPr algn="l" rtl="0" fontAlgn="base">
              <a:spcBef>
                <a:spcPct val="0"/>
              </a:spcBef>
              <a:spcAft>
                <a:spcPct val="0"/>
              </a:spcAft>
              <a:defRPr sz="1600" kern="1200">
                <a:solidFill>
                  <a:schemeClr val="tx1"/>
                </a:solidFill>
                <a:latin typeface="Arial" charset="0"/>
                <a:ea typeface="+mn-ea"/>
                <a:cs typeface="+mn-cs"/>
              </a:defRPr>
            </a:lvl1pPr>
            <a:lvl2pPr marL="457200" algn="l" rtl="0" fontAlgn="base">
              <a:spcBef>
                <a:spcPct val="0"/>
              </a:spcBef>
              <a:spcAft>
                <a:spcPct val="0"/>
              </a:spcAft>
              <a:defRPr sz="1600" kern="1200">
                <a:solidFill>
                  <a:schemeClr val="tx1"/>
                </a:solidFill>
                <a:latin typeface="Arial" charset="0"/>
                <a:ea typeface="+mn-ea"/>
                <a:cs typeface="+mn-cs"/>
              </a:defRPr>
            </a:lvl2pPr>
            <a:lvl3pPr marL="914400" algn="l" rtl="0" fontAlgn="base">
              <a:spcBef>
                <a:spcPct val="0"/>
              </a:spcBef>
              <a:spcAft>
                <a:spcPct val="0"/>
              </a:spcAft>
              <a:defRPr sz="1600" kern="1200">
                <a:solidFill>
                  <a:schemeClr val="tx1"/>
                </a:solidFill>
                <a:latin typeface="Arial" charset="0"/>
                <a:ea typeface="+mn-ea"/>
                <a:cs typeface="+mn-cs"/>
              </a:defRPr>
            </a:lvl3pPr>
            <a:lvl4pPr marL="1371600" algn="l" rtl="0" fontAlgn="base">
              <a:spcBef>
                <a:spcPct val="0"/>
              </a:spcBef>
              <a:spcAft>
                <a:spcPct val="0"/>
              </a:spcAft>
              <a:defRPr sz="1600" kern="1200">
                <a:solidFill>
                  <a:schemeClr val="tx1"/>
                </a:solidFill>
                <a:latin typeface="Arial" charset="0"/>
                <a:ea typeface="+mn-ea"/>
                <a:cs typeface="+mn-cs"/>
              </a:defRPr>
            </a:lvl4pPr>
            <a:lvl5pPr marL="1828800" algn="l" rtl="0" fontAlgn="base">
              <a:spcBef>
                <a:spcPct val="0"/>
              </a:spcBef>
              <a:spcAft>
                <a:spcPct val="0"/>
              </a:spcAft>
              <a:defRPr sz="1600" kern="1200">
                <a:solidFill>
                  <a:schemeClr val="tx1"/>
                </a:solidFill>
                <a:latin typeface="Arial" charset="0"/>
                <a:ea typeface="+mn-ea"/>
                <a:cs typeface="+mn-cs"/>
              </a:defRPr>
            </a:lvl5pPr>
            <a:lvl6pPr marL="2286000" algn="l" defTabSz="914400" rtl="0" eaLnBrk="1" latinLnBrk="0" hangingPunct="1">
              <a:defRPr sz="1600" kern="1200">
                <a:solidFill>
                  <a:schemeClr val="tx1"/>
                </a:solidFill>
                <a:latin typeface="Arial" charset="0"/>
                <a:ea typeface="+mn-ea"/>
                <a:cs typeface="+mn-cs"/>
              </a:defRPr>
            </a:lvl6pPr>
            <a:lvl7pPr marL="2743200" algn="l" defTabSz="914400" rtl="0" eaLnBrk="1" latinLnBrk="0" hangingPunct="1">
              <a:defRPr sz="1600" kern="1200">
                <a:solidFill>
                  <a:schemeClr val="tx1"/>
                </a:solidFill>
                <a:latin typeface="Arial" charset="0"/>
                <a:ea typeface="+mn-ea"/>
                <a:cs typeface="+mn-cs"/>
              </a:defRPr>
            </a:lvl7pPr>
            <a:lvl8pPr marL="3200400" algn="l" defTabSz="914400" rtl="0" eaLnBrk="1" latinLnBrk="0" hangingPunct="1">
              <a:defRPr sz="1600" kern="1200">
                <a:solidFill>
                  <a:schemeClr val="tx1"/>
                </a:solidFill>
                <a:latin typeface="Arial" charset="0"/>
                <a:ea typeface="+mn-ea"/>
                <a:cs typeface="+mn-cs"/>
              </a:defRPr>
            </a:lvl8pPr>
            <a:lvl9pPr marL="3657600" algn="l" defTabSz="914400" rtl="0" eaLnBrk="1" latinLnBrk="0" hangingPunct="1">
              <a:defRPr sz="1600" kern="1200">
                <a:solidFill>
                  <a:schemeClr val="tx1"/>
                </a:solidFill>
                <a:latin typeface="Arial" charset="0"/>
                <a:ea typeface="+mn-ea"/>
                <a:cs typeface="+mn-cs"/>
              </a:defRPr>
            </a:lvl9pPr>
          </a:lstStyle>
          <a:p>
            <a:r>
              <a:rPr lang="en-US" sz="1200" b="1" dirty="0">
                <a:solidFill>
                  <a:schemeClr val="bg2">
                    <a:lumMod val="75000"/>
                  </a:schemeClr>
                </a:solidFill>
              </a:rPr>
              <a:t>For Research Use Only. Not for use in diagnostic procedures.</a:t>
            </a:r>
          </a:p>
        </p:txBody>
      </p:sp>
    </p:spTree>
    <p:extLst>
      <p:ext uri="{BB962C8B-B14F-4D97-AF65-F5344CB8AC3E}">
        <p14:creationId xmlns:p14="http://schemas.microsoft.com/office/powerpoint/2010/main" val="3652556346"/>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F6728A-E6A9-4BAC-AA01-F324C82FEDE5}"/>
              </a:ext>
            </a:extLst>
          </p:cNvPr>
          <p:cNvSpPr>
            <a:spLocks noGrp="1"/>
          </p:cNvSpPr>
          <p:nvPr>
            <p:ph type="title"/>
          </p:nvPr>
        </p:nvSpPr>
        <p:spPr/>
        <p:txBody>
          <a:bodyPr/>
          <a:lstStyle/>
          <a:p>
            <a:r>
              <a:rPr lang="en-US" sz="2800" dirty="0">
                <a:effectLst>
                  <a:outerShdw blurRad="38100" dist="38100" dir="2700000" algn="tl">
                    <a:srgbClr val="000000">
                      <a:alpha val="43137"/>
                    </a:srgbClr>
                  </a:outerShdw>
                </a:effectLst>
              </a:rPr>
              <a:t>Result Sharing with Community</a:t>
            </a:r>
          </a:p>
        </p:txBody>
      </p:sp>
      <p:pic>
        <p:nvPicPr>
          <p:cNvPr id="4" name="Picture 3">
            <a:extLst>
              <a:ext uri="{FF2B5EF4-FFF2-40B4-BE49-F238E27FC236}">
                <a16:creationId xmlns:a16="http://schemas.microsoft.com/office/drawing/2014/main" id="{1E6BAA7E-F6E8-4A67-A098-E32561FABB59}"/>
              </a:ext>
            </a:extLst>
          </p:cNvPr>
          <p:cNvPicPr>
            <a:picLocks noChangeAspect="1"/>
          </p:cNvPicPr>
          <p:nvPr/>
        </p:nvPicPr>
        <p:blipFill>
          <a:blip r:embed="rId2"/>
          <a:stretch>
            <a:fillRect/>
          </a:stretch>
        </p:blipFill>
        <p:spPr>
          <a:xfrm>
            <a:off x="415637" y="1994429"/>
            <a:ext cx="8312727" cy="4022081"/>
          </a:xfrm>
          <a:prstGeom prst="rect">
            <a:avLst/>
          </a:prstGeom>
        </p:spPr>
      </p:pic>
      <p:sp>
        <p:nvSpPr>
          <p:cNvPr id="5" name="Rectangle 4">
            <a:extLst>
              <a:ext uri="{FF2B5EF4-FFF2-40B4-BE49-F238E27FC236}">
                <a16:creationId xmlns:a16="http://schemas.microsoft.com/office/drawing/2014/main" id="{F4E0CAF7-0867-484A-BC55-2B9DC63E33EF}"/>
              </a:ext>
            </a:extLst>
          </p:cNvPr>
          <p:cNvSpPr/>
          <p:nvPr/>
        </p:nvSpPr>
        <p:spPr>
          <a:xfrm>
            <a:off x="5735237" y="861459"/>
            <a:ext cx="2993127" cy="276999"/>
          </a:xfrm>
          <a:prstGeom prst="rect">
            <a:avLst/>
          </a:prstGeom>
        </p:spPr>
        <p:style>
          <a:lnRef idx="1">
            <a:schemeClr val="accent4"/>
          </a:lnRef>
          <a:fillRef idx="2">
            <a:schemeClr val="accent4"/>
          </a:fillRef>
          <a:effectRef idx="1">
            <a:schemeClr val="accent4"/>
          </a:effectRef>
          <a:fontRef idx="minor">
            <a:schemeClr val="dk1"/>
          </a:fontRef>
        </p:style>
        <p:txBody>
          <a:bodyPr wrap="none">
            <a:spAutoFit/>
          </a:bodyPr>
          <a:lstStyle/>
          <a:p>
            <a:r>
              <a:rPr lang="en-US" sz="1200" dirty="0"/>
              <a:t>Example from WG1 for projected timeline</a:t>
            </a:r>
          </a:p>
        </p:txBody>
      </p:sp>
    </p:spTree>
    <p:extLst>
      <p:ext uri="{BB962C8B-B14F-4D97-AF65-F5344CB8AC3E}">
        <p14:creationId xmlns:p14="http://schemas.microsoft.com/office/powerpoint/2010/main" val="4126097515"/>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p:txBody>
          <a:bodyPr/>
          <a:lstStyle/>
          <a:p>
            <a:endParaRPr lang="en-US"/>
          </a:p>
        </p:txBody>
      </p:sp>
      <p:sp>
        <p:nvSpPr>
          <p:cNvPr id="4" name="Title 3"/>
          <p:cNvSpPr>
            <a:spLocks noGrp="1"/>
          </p:cNvSpPr>
          <p:nvPr>
            <p:ph type="title"/>
          </p:nvPr>
        </p:nvSpPr>
        <p:spPr>
          <a:xfrm>
            <a:off x="236310" y="801548"/>
            <a:ext cx="8557312" cy="908050"/>
          </a:xfrm>
        </p:spPr>
        <p:txBody>
          <a:bodyPr/>
          <a:lstStyle/>
          <a:p>
            <a:r>
              <a:rPr lang="en-US" dirty="0">
                <a:effectLst>
                  <a:outerShdw blurRad="38100" dist="38100" dir="2700000" algn="tl">
                    <a:srgbClr val="000000">
                      <a:alpha val="43137"/>
                    </a:srgbClr>
                  </a:outerShdw>
                </a:effectLst>
              </a:rPr>
              <a:t>Factors on Variant Calling Performance</a:t>
            </a:r>
          </a:p>
        </p:txBody>
      </p:sp>
    </p:spTree>
    <p:extLst>
      <p:ext uri="{BB962C8B-B14F-4D97-AF65-F5344CB8AC3E}">
        <p14:creationId xmlns:p14="http://schemas.microsoft.com/office/powerpoint/2010/main" val="2738696885"/>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p:txBody>
          <a:bodyPr>
            <a:normAutofit/>
          </a:bodyPr>
          <a:lstStyle/>
          <a:p>
            <a:r>
              <a:rPr lang="en-US" altLang="en-US" sz="2800" dirty="0">
                <a:effectLst>
                  <a:outerShdw blurRad="38100" dist="38100" dir="2700000" algn="tl">
                    <a:srgbClr val="000000">
                      <a:alpha val="43137"/>
                    </a:srgbClr>
                  </a:outerShdw>
                </a:effectLst>
              </a:rPr>
              <a:t>Variant Calling: </a:t>
            </a:r>
            <a:br>
              <a:rPr lang="en-US" altLang="en-US" sz="2800" dirty="0">
                <a:effectLst>
                  <a:outerShdw blurRad="38100" dist="38100" dir="2700000" algn="tl">
                    <a:srgbClr val="000000">
                      <a:alpha val="43137"/>
                    </a:srgbClr>
                  </a:outerShdw>
                </a:effectLst>
              </a:rPr>
            </a:br>
            <a:r>
              <a:rPr lang="en-US" altLang="en-US" sz="2800" dirty="0">
                <a:effectLst>
                  <a:outerShdw blurRad="38100" dist="38100" dir="2700000" algn="tl">
                    <a:srgbClr val="000000">
                      <a:alpha val="43137"/>
                    </a:srgbClr>
                  </a:outerShdw>
                </a:effectLst>
              </a:rPr>
              <a:t>Distinguishing Signals from Noises</a:t>
            </a:r>
            <a:endParaRPr lang="en-US" altLang="en-US" sz="3200" dirty="0">
              <a:effectLst>
                <a:outerShdw blurRad="38100" dist="38100" dir="2700000" algn="tl">
                  <a:srgbClr val="000000">
                    <a:alpha val="43137"/>
                  </a:srgbClr>
                </a:outerShdw>
              </a:effectLst>
            </a:endParaRPr>
          </a:p>
        </p:txBody>
      </p:sp>
      <p:pic>
        <p:nvPicPr>
          <p:cNvPr id="3584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1657" y="1501702"/>
            <a:ext cx="7031182" cy="46787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44" name="TextBox 4"/>
          <p:cNvSpPr txBox="1">
            <a:spLocks noChangeArrowheads="1"/>
          </p:cNvSpPr>
          <p:nvPr/>
        </p:nvSpPr>
        <p:spPr bwMode="auto">
          <a:xfrm>
            <a:off x="4667248" y="6089430"/>
            <a:ext cx="188173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600" dirty="0"/>
              <a:t>Robinson et al. 2011</a:t>
            </a:r>
            <a:endParaRPr lang="en-US" altLang="en-US" sz="1600" dirty="0">
              <a:latin typeface="Arial" charset="0"/>
            </a:endParaRPr>
          </a:p>
        </p:txBody>
      </p:sp>
      <p:sp>
        <p:nvSpPr>
          <p:cNvPr id="2" name="TextBox 1"/>
          <p:cNvSpPr txBox="1"/>
          <p:nvPr/>
        </p:nvSpPr>
        <p:spPr>
          <a:xfrm>
            <a:off x="7556301" y="3071797"/>
            <a:ext cx="925253" cy="584775"/>
          </a:xfrm>
          <a:prstGeom prst="rect">
            <a:avLst/>
          </a:prstGeom>
          <a:noFill/>
        </p:spPr>
        <p:txBody>
          <a:bodyPr wrap="none" rtlCol="0">
            <a:spAutoFit/>
          </a:bodyPr>
          <a:lstStyle/>
          <a:p>
            <a:r>
              <a:rPr lang="en-US" b="1" dirty="0">
                <a:solidFill>
                  <a:srgbClr val="FF0000"/>
                </a:solidFill>
              </a:rPr>
              <a:t>Signal?</a:t>
            </a:r>
          </a:p>
          <a:p>
            <a:r>
              <a:rPr lang="en-US" b="1" dirty="0">
                <a:solidFill>
                  <a:srgbClr val="FF0000"/>
                </a:solidFill>
              </a:rPr>
              <a:t>Noise?</a:t>
            </a:r>
          </a:p>
        </p:txBody>
      </p:sp>
    </p:spTree>
    <p:extLst>
      <p:ext uri="{BB962C8B-B14F-4D97-AF65-F5344CB8AC3E}">
        <p14:creationId xmlns:p14="http://schemas.microsoft.com/office/powerpoint/2010/main" val="3502113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347EB8A5-5C55-8D46-BF55-D0130E5CF0D6}"/>
              </a:ext>
            </a:extLst>
          </p:cNvPr>
          <p:cNvGrpSpPr/>
          <p:nvPr/>
        </p:nvGrpSpPr>
        <p:grpSpPr>
          <a:xfrm>
            <a:off x="397828" y="1995407"/>
            <a:ext cx="8202651" cy="3037292"/>
            <a:chOff x="530437" y="1886097"/>
            <a:chExt cx="10936868" cy="3029652"/>
          </a:xfrm>
        </p:grpSpPr>
        <p:sp>
          <p:nvSpPr>
            <p:cNvPr id="6" name="Rectangle 5">
              <a:extLst>
                <a:ext uri="{FF2B5EF4-FFF2-40B4-BE49-F238E27FC236}">
                  <a16:creationId xmlns:a16="http://schemas.microsoft.com/office/drawing/2014/main" id="{C06EEF85-6CBC-4D8B-9616-867BC9B5BDA2}"/>
                </a:ext>
              </a:extLst>
            </p:cNvPr>
            <p:cNvSpPr/>
            <p:nvPr/>
          </p:nvSpPr>
          <p:spPr bwMode="auto">
            <a:xfrm>
              <a:off x="530437" y="1886097"/>
              <a:ext cx="1097280" cy="3029652"/>
            </a:xfrm>
            <a:prstGeom prst="rect">
              <a:avLst/>
            </a:prstGeom>
            <a:solidFill>
              <a:schemeClr val="bg1">
                <a:lumMod val="95000"/>
              </a:schemeClr>
            </a:solidFill>
            <a:ln w="12700" cap="flat" cmpd="sng" algn="ctr">
              <a:noFill/>
              <a:prstDash val="solid"/>
              <a:round/>
              <a:headEnd type="none" w="med" len="med"/>
              <a:tailEnd type="none" w="med" len="med"/>
            </a:ln>
            <a:effectLst/>
          </p:spPr>
          <p:txBody>
            <a:bodyPr vert="horz" wrap="square" lIns="68580" tIns="342900" rIns="68580" bIns="137160" numCol="1" rtlCol="0" anchor="t" anchorCtr="0" compatLnSpc="1">
              <a:prstTxWarp prst="textNoShape">
                <a:avLst/>
              </a:prstTxWarp>
            </a:bodyPr>
            <a:lstStyle/>
            <a:p>
              <a:pPr algn="ctr" defTabSz="685800">
                <a:spcBef>
                  <a:spcPts val="450"/>
                </a:spcBef>
              </a:pPr>
              <a:r>
                <a:rPr lang="en-US" sz="900" b="1" dirty="0">
                  <a:solidFill>
                    <a:schemeClr val="accent1"/>
                  </a:solidFill>
                </a:rPr>
                <a:t>Genome Analyzer™</a:t>
              </a:r>
              <a:br>
                <a:rPr lang="en-US" sz="900" b="1" dirty="0">
                  <a:solidFill>
                    <a:schemeClr val="accent1"/>
                  </a:solidFill>
                </a:rPr>
              </a:br>
              <a:r>
                <a:rPr lang="en-US" sz="900" b="1" dirty="0">
                  <a:solidFill>
                    <a:schemeClr val="accent1"/>
                  </a:solidFill>
                </a:rPr>
                <a:t>(1G and </a:t>
              </a:r>
              <a:r>
                <a:rPr lang="en-US" sz="900" b="1" dirty="0" err="1">
                  <a:solidFill>
                    <a:schemeClr val="accent1"/>
                  </a:solidFill>
                </a:rPr>
                <a:t>IIx</a:t>
              </a:r>
              <a:r>
                <a:rPr lang="en-US" sz="900" b="1" dirty="0">
                  <a:solidFill>
                    <a:schemeClr val="accent1"/>
                  </a:solidFill>
                </a:rPr>
                <a:t>)</a:t>
              </a:r>
              <a:endParaRPr lang="en-US" sz="900" dirty="0"/>
            </a:p>
          </p:txBody>
        </p:sp>
        <p:sp>
          <p:nvSpPr>
            <p:cNvPr id="13" name="Rectangle 12">
              <a:extLst>
                <a:ext uri="{FF2B5EF4-FFF2-40B4-BE49-F238E27FC236}">
                  <a16:creationId xmlns:a16="http://schemas.microsoft.com/office/drawing/2014/main" id="{DCD0E3D3-91C6-442B-A8A7-185230B684B8}"/>
                </a:ext>
              </a:extLst>
            </p:cNvPr>
            <p:cNvSpPr/>
            <p:nvPr/>
          </p:nvSpPr>
          <p:spPr bwMode="auto">
            <a:xfrm>
              <a:off x="1623725" y="1886097"/>
              <a:ext cx="1097280" cy="3029652"/>
            </a:xfrm>
            <a:prstGeom prst="rect">
              <a:avLst/>
            </a:prstGeom>
            <a:solidFill>
              <a:schemeClr val="bg1">
                <a:lumMod val="95000"/>
                <a:alpha val="45000"/>
              </a:schemeClr>
            </a:solidFill>
            <a:ln w="12700" cap="flat" cmpd="sng" algn="ctr">
              <a:noFill/>
              <a:prstDash val="solid"/>
              <a:round/>
              <a:headEnd type="none" w="med" len="med"/>
              <a:tailEnd type="none" w="med" len="med"/>
            </a:ln>
            <a:effectLst/>
          </p:spPr>
          <p:txBody>
            <a:bodyPr vert="horz" wrap="square" lIns="68580" tIns="342900" rIns="68580" bIns="137160" numCol="1" rtlCol="0" anchor="t" anchorCtr="0" compatLnSpc="1">
              <a:prstTxWarp prst="textNoShape">
                <a:avLst/>
              </a:prstTxWarp>
            </a:bodyPr>
            <a:lstStyle/>
            <a:p>
              <a:pPr algn="ctr" defTabSz="685800">
                <a:spcBef>
                  <a:spcPts val="450"/>
                </a:spcBef>
              </a:pPr>
              <a:r>
                <a:rPr lang="en-US" sz="900" b="1" dirty="0" err="1">
                  <a:solidFill>
                    <a:schemeClr val="accent1"/>
                  </a:solidFill>
                </a:rPr>
                <a:t>HiSeq</a:t>
              </a:r>
              <a:r>
                <a:rPr lang="en-US" sz="900" b="1" dirty="0">
                  <a:solidFill>
                    <a:schemeClr val="accent1"/>
                  </a:solidFill>
                </a:rPr>
                <a:t>™ 2000</a:t>
              </a:r>
            </a:p>
          </p:txBody>
        </p:sp>
        <p:sp>
          <p:nvSpPr>
            <p:cNvPr id="18" name="Rectangle 17">
              <a:extLst>
                <a:ext uri="{FF2B5EF4-FFF2-40B4-BE49-F238E27FC236}">
                  <a16:creationId xmlns:a16="http://schemas.microsoft.com/office/drawing/2014/main" id="{2A065AAA-4DFB-4BB8-BD91-413BFEE9CCC7}"/>
                </a:ext>
              </a:extLst>
            </p:cNvPr>
            <p:cNvSpPr/>
            <p:nvPr/>
          </p:nvSpPr>
          <p:spPr bwMode="auto">
            <a:xfrm>
              <a:off x="2717013" y="1886097"/>
              <a:ext cx="1097280" cy="3029652"/>
            </a:xfrm>
            <a:prstGeom prst="rect">
              <a:avLst/>
            </a:prstGeom>
            <a:solidFill>
              <a:schemeClr val="accent1">
                <a:lumMod val="20000"/>
                <a:lumOff val="80000"/>
                <a:alpha val="45000"/>
              </a:schemeClr>
            </a:solidFill>
            <a:ln w="12700" cap="flat" cmpd="sng" algn="ctr">
              <a:noFill/>
              <a:prstDash val="solid"/>
              <a:round/>
              <a:headEnd type="none" w="med" len="med"/>
              <a:tailEnd type="none" w="med" len="med"/>
            </a:ln>
            <a:effectLst/>
          </p:spPr>
          <p:txBody>
            <a:bodyPr vert="horz" wrap="square" lIns="68580" tIns="342900" rIns="68580" bIns="137160" numCol="1" rtlCol="0" anchor="t" anchorCtr="0" compatLnSpc="1">
              <a:prstTxWarp prst="textNoShape">
                <a:avLst/>
              </a:prstTxWarp>
            </a:bodyPr>
            <a:lstStyle/>
            <a:p>
              <a:pPr algn="ctr" defTabSz="685800">
                <a:spcBef>
                  <a:spcPts val="450"/>
                </a:spcBef>
              </a:pPr>
              <a:r>
                <a:rPr lang="en-US" sz="900" b="1" dirty="0" err="1">
                  <a:solidFill>
                    <a:schemeClr val="accent1"/>
                  </a:solidFill>
                </a:rPr>
                <a:t>MiSeq</a:t>
              </a:r>
              <a:r>
                <a:rPr lang="en-US" sz="900" b="1" dirty="0">
                  <a:solidFill>
                    <a:schemeClr val="accent1"/>
                  </a:solidFill>
                </a:rPr>
                <a:t>™</a:t>
              </a:r>
            </a:p>
          </p:txBody>
        </p:sp>
        <p:sp>
          <p:nvSpPr>
            <p:cNvPr id="23" name="Rectangle 22">
              <a:extLst>
                <a:ext uri="{FF2B5EF4-FFF2-40B4-BE49-F238E27FC236}">
                  <a16:creationId xmlns:a16="http://schemas.microsoft.com/office/drawing/2014/main" id="{868C47C9-E8A7-48F2-8A93-0CC94E514D6D}"/>
                </a:ext>
              </a:extLst>
            </p:cNvPr>
            <p:cNvSpPr/>
            <p:nvPr/>
          </p:nvSpPr>
          <p:spPr bwMode="auto">
            <a:xfrm>
              <a:off x="3810301" y="1886097"/>
              <a:ext cx="1097280" cy="3029652"/>
            </a:xfrm>
            <a:prstGeom prst="rect">
              <a:avLst/>
            </a:prstGeom>
            <a:solidFill>
              <a:schemeClr val="bg1">
                <a:lumMod val="95000"/>
                <a:alpha val="45000"/>
              </a:schemeClr>
            </a:solidFill>
            <a:ln w="12700" cap="flat" cmpd="sng" algn="ctr">
              <a:noFill/>
              <a:prstDash val="solid"/>
              <a:round/>
              <a:headEnd type="none" w="med" len="med"/>
              <a:tailEnd type="none" w="med" len="med"/>
            </a:ln>
            <a:effectLst/>
          </p:spPr>
          <p:txBody>
            <a:bodyPr vert="horz" wrap="square" lIns="68580" tIns="342900" rIns="68580" bIns="137160" numCol="1" rtlCol="0" anchor="t" anchorCtr="0" compatLnSpc="1">
              <a:prstTxWarp prst="textNoShape">
                <a:avLst/>
              </a:prstTxWarp>
            </a:bodyPr>
            <a:lstStyle/>
            <a:p>
              <a:pPr algn="ctr" defTabSz="685800">
                <a:spcBef>
                  <a:spcPts val="450"/>
                </a:spcBef>
              </a:pPr>
              <a:r>
                <a:rPr lang="en-US" sz="900" b="1" dirty="0" err="1">
                  <a:solidFill>
                    <a:schemeClr val="accent1"/>
                  </a:solidFill>
                </a:rPr>
                <a:t>HiSeq</a:t>
              </a:r>
              <a:r>
                <a:rPr lang="en-US" sz="900" b="1" dirty="0">
                  <a:solidFill>
                    <a:schemeClr val="accent1"/>
                  </a:solidFill>
                </a:rPr>
                <a:t>™ 2500</a:t>
              </a:r>
            </a:p>
          </p:txBody>
        </p:sp>
        <p:sp>
          <p:nvSpPr>
            <p:cNvPr id="34" name="Rectangle 33">
              <a:extLst>
                <a:ext uri="{FF2B5EF4-FFF2-40B4-BE49-F238E27FC236}">
                  <a16:creationId xmlns:a16="http://schemas.microsoft.com/office/drawing/2014/main" id="{D4A1CE78-A25E-4565-8539-D77400EB7F86}"/>
                </a:ext>
              </a:extLst>
            </p:cNvPr>
            <p:cNvSpPr/>
            <p:nvPr/>
          </p:nvSpPr>
          <p:spPr bwMode="auto">
            <a:xfrm>
              <a:off x="4903589" y="1886097"/>
              <a:ext cx="1097280" cy="3029652"/>
            </a:xfrm>
            <a:prstGeom prst="rect">
              <a:avLst/>
            </a:prstGeom>
            <a:solidFill>
              <a:schemeClr val="bg1">
                <a:lumMod val="95000"/>
              </a:schemeClr>
            </a:solidFill>
            <a:ln w="12700" cap="flat" cmpd="sng" algn="ctr">
              <a:noFill/>
              <a:prstDash val="solid"/>
              <a:round/>
              <a:headEnd type="none" w="med" len="med"/>
              <a:tailEnd type="none" w="med" len="med"/>
            </a:ln>
            <a:effectLst/>
          </p:spPr>
          <p:txBody>
            <a:bodyPr vert="horz" wrap="square" lIns="68580" tIns="342900" rIns="68580" bIns="137160" numCol="1" rtlCol="0" anchor="t" anchorCtr="0" compatLnSpc="1">
              <a:prstTxWarp prst="textNoShape">
                <a:avLst/>
              </a:prstTxWarp>
            </a:bodyPr>
            <a:lstStyle/>
            <a:p>
              <a:pPr algn="ctr" defTabSz="685800">
                <a:spcBef>
                  <a:spcPts val="450"/>
                </a:spcBef>
              </a:pPr>
              <a:r>
                <a:rPr lang="en-US" sz="900" b="1" dirty="0" err="1">
                  <a:solidFill>
                    <a:schemeClr val="accent1"/>
                  </a:solidFill>
                </a:rPr>
                <a:t>HiSeq</a:t>
              </a:r>
              <a:r>
                <a:rPr lang="en-US" sz="900" b="1" dirty="0">
                  <a:solidFill>
                    <a:schemeClr val="accent1"/>
                  </a:solidFill>
                </a:rPr>
                <a:t>™ X Ten</a:t>
              </a:r>
            </a:p>
          </p:txBody>
        </p:sp>
        <p:sp>
          <p:nvSpPr>
            <p:cNvPr id="31" name="Rectangle 30">
              <a:extLst>
                <a:ext uri="{FF2B5EF4-FFF2-40B4-BE49-F238E27FC236}">
                  <a16:creationId xmlns:a16="http://schemas.microsoft.com/office/drawing/2014/main" id="{32DDFFF2-0CCF-44D0-8995-FC6459AC931B}"/>
                </a:ext>
              </a:extLst>
            </p:cNvPr>
            <p:cNvSpPr/>
            <p:nvPr/>
          </p:nvSpPr>
          <p:spPr bwMode="auto">
            <a:xfrm>
              <a:off x="5996877" y="1886097"/>
              <a:ext cx="1097280" cy="3029652"/>
            </a:xfrm>
            <a:prstGeom prst="rect">
              <a:avLst/>
            </a:prstGeom>
            <a:solidFill>
              <a:schemeClr val="accent1">
                <a:lumMod val="20000"/>
                <a:lumOff val="80000"/>
                <a:alpha val="45000"/>
              </a:schemeClr>
            </a:solidFill>
            <a:ln w="12700" cap="flat" cmpd="sng" algn="ctr">
              <a:noFill/>
              <a:prstDash val="solid"/>
              <a:round/>
              <a:headEnd type="none" w="med" len="med"/>
              <a:tailEnd type="none" w="med" len="med"/>
            </a:ln>
            <a:effectLst/>
          </p:spPr>
          <p:txBody>
            <a:bodyPr vert="horz" wrap="square" lIns="68580" tIns="342900" rIns="68580" bIns="137160" numCol="1" rtlCol="0" anchor="t" anchorCtr="0" compatLnSpc="1">
              <a:prstTxWarp prst="textNoShape">
                <a:avLst/>
              </a:prstTxWarp>
            </a:bodyPr>
            <a:lstStyle/>
            <a:p>
              <a:pPr algn="ctr" defTabSz="685800">
                <a:spcBef>
                  <a:spcPts val="450"/>
                </a:spcBef>
              </a:pPr>
              <a:r>
                <a:rPr lang="en-US" sz="900" b="1" dirty="0" err="1">
                  <a:solidFill>
                    <a:schemeClr val="accent1"/>
                  </a:solidFill>
                </a:rPr>
                <a:t>NextSeq</a:t>
              </a:r>
              <a:r>
                <a:rPr lang="en-US" sz="900" b="1" dirty="0">
                  <a:solidFill>
                    <a:schemeClr val="accent1"/>
                  </a:solidFill>
                </a:rPr>
                <a:t>™</a:t>
              </a:r>
            </a:p>
          </p:txBody>
        </p:sp>
        <p:sp>
          <p:nvSpPr>
            <p:cNvPr id="48" name="Rectangle 47">
              <a:extLst>
                <a:ext uri="{FF2B5EF4-FFF2-40B4-BE49-F238E27FC236}">
                  <a16:creationId xmlns:a16="http://schemas.microsoft.com/office/drawing/2014/main" id="{202FAF5A-F815-4EDF-91DC-E68EE64FDF02}"/>
                </a:ext>
              </a:extLst>
            </p:cNvPr>
            <p:cNvSpPr/>
            <p:nvPr/>
          </p:nvSpPr>
          <p:spPr bwMode="auto">
            <a:xfrm>
              <a:off x="8183453" y="1886097"/>
              <a:ext cx="1097280" cy="3029652"/>
            </a:xfrm>
            <a:prstGeom prst="rect">
              <a:avLst/>
            </a:prstGeom>
            <a:solidFill>
              <a:schemeClr val="accent1">
                <a:lumMod val="20000"/>
                <a:lumOff val="80000"/>
                <a:alpha val="45000"/>
              </a:schemeClr>
            </a:solidFill>
            <a:ln w="12700" cap="flat" cmpd="sng" algn="ctr">
              <a:noFill/>
              <a:prstDash val="solid"/>
              <a:round/>
              <a:headEnd type="none" w="med" len="med"/>
              <a:tailEnd type="none" w="med" len="med"/>
            </a:ln>
            <a:effectLst/>
          </p:spPr>
          <p:txBody>
            <a:bodyPr vert="horz" wrap="square" lIns="68580" tIns="342900" rIns="68580" bIns="137160" numCol="1" rtlCol="0" anchor="t" anchorCtr="0" compatLnSpc="1">
              <a:prstTxWarp prst="textNoShape">
                <a:avLst/>
              </a:prstTxWarp>
            </a:bodyPr>
            <a:lstStyle/>
            <a:p>
              <a:pPr algn="ctr" defTabSz="685800">
                <a:spcBef>
                  <a:spcPts val="450"/>
                </a:spcBef>
              </a:pPr>
              <a:r>
                <a:rPr lang="en-US" sz="900" b="1" dirty="0" err="1">
                  <a:solidFill>
                    <a:schemeClr val="accent1"/>
                  </a:solidFill>
                </a:rPr>
                <a:t>MiniSeq</a:t>
              </a:r>
              <a:r>
                <a:rPr lang="en-US" sz="900" b="1" dirty="0">
                  <a:solidFill>
                    <a:schemeClr val="accent1"/>
                  </a:solidFill>
                </a:rPr>
                <a:t>™</a:t>
              </a:r>
            </a:p>
          </p:txBody>
        </p:sp>
        <p:sp>
          <p:nvSpPr>
            <p:cNvPr id="53" name="Rectangle 52">
              <a:extLst>
                <a:ext uri="{FF2B5EF4-FFF2-40B4-BE49-F238E27FC236}">
                  <a16:creationId xmlns:a16="http://schemas.microsoft.com/office/drawing/2014/main" id="{677A9693-0930-46BB-ABC3-857F2304CC32}"/>
                </a:ext>
              </a:extLst>
            </p:cNvPr>
            <p:cNvSpPr/>
            <p:nvPr/>
          </p:nvSpPr>
          <p:spPr bwMode="auto">
            <a:xfrm>
              <a:off x="9276741" y="1886097"/>
              <a:ext cx="1097280" cy="3029652"/>
            </a:xfrm>
            <a:prstGeom prst="rect">
              <a:avLst/>
            </a:prstGeom>
            <a:solidFill>
              <a:schemeClr val="bg1">
                <a:lumMod val="95000"/>
              </a:schemeClr>
            </a:solidFill>
            <a:ln w="12700" cap="flat" cmpd="sng" algn="ctr">
              <a:noFill/>
              <a:prstDash val="solid"/>
              <a:round/>
              <a:headEnd type="none" w="med" len="med"/>
              <a:tailEnd type="none" w="med" len="med"/>
            </a:ln>
            <a:effectLst/>
          </p:spPr>
          <p:txBody>
            <a:bodyPr vert="horz" wrap="square" lIns="68580" tIns="342900" rIns="68580" bIns="137160" numCol="1" rtlCol="0" anchor="t" anchorCtr="0" compatLnSpc="1">
              <a:prstTxWarp prst="textNoShape">
                <a:avLst/>
              </a:prstTxWarp>
            </a:bodyPr>
            <a:lstStyle/>
            <a:p>
              <a:pPr algn="ctr" defTabSz="685800">
                <a:spcBef>
                  <a:spcPts val="450"/>
                </a:spcBef>
              </a:pPr>
              <a:r>
                <a:rPr lang="en-US" sz="900" b="1" dirty="0" err="1">
                  <a:solidFill>
                    <a:schemeClr val="accent1"/>
                  </a:solidFill>
                </a:rPr>
                <a:t>NovaSeq</a:t>
              </a:r>
              <a:r>
                <a:rPr lang="en-US" sz="900" b="1" dirty="0">
                  <a:solidFill>
                    <a:schemeClr val="accent1"/>
                  </a:solidFill>
                </a:rPr>
                <a:t>™</a:t>
              </a:r>
            </a:p>
          </p:txBody>
        </p:sp>
        <p:sp>
          <p:nvSpPr>
            <p:cNvPr id="64" name="Rectangle 63">
              <a:extLst>
                <a:ext uri="{FF2B5EF4-FFF2-40B4-BE49-F238E27FC236}">
                  <a16:creationId xmlns:a16="http://schemas.microsoft.com/office/drawing/2014/main" id="{784E996F-0AD3-4942-9DFF-8F512FCC429F}"/>
                </a:ext>
              </a:extLst>
            </p:cNvPr>
            <p:cNvSpPr/>
            <p:nvPr/>
          </p:nvSpPr>
          <p:spPr bwMode="auto">
            <a:xfrm>
              <a:off x="7090165" y="1886097"/>
              <a:ext cx="1097280" cy="3029652"/>
            </a:xfrm>
            <a:prstGeom prst="rect">
              <a:avLst/>
            </a:prstGeom>
            <a:solidFill>
              <a:schemeClr val="bg1">
                <a:lumMod val="95000"/>
              </a:schemeClr>
            </a:solidFill>
            <a:ln w="12700" cap="flat" cmpd="sng" algn="ctr">
              <a:noFill/>
              <a:prstDash val="solid"/>
              <a:round/>
              <a:headEnd type="none" w="med" len="med"/>
              <a:tailEnd type="none" w="med" len="med"/>
            </a:ln>
            <a:effectLst/>
          </p:spPr>
          <p:txBody>
            <a:bodyPr vert="horz" wrap="square" lIns="68580" tIns="342900" rIns="68580" bIns="137160" numCol="1" rtlCol="0" anchor="t" anchorCtr="0" compatLnSpc="1">
              <a:prstTxWarp prst="textNoShape">
                <a:avLst/>
              </a:prstTxWarp>
            </a:bodyPr>
            <a:lstStyle/>
            <a:p>
              <a:pPr algn="ctr" defTabSz="685800">
                <a:spcBef>
                  <a:spcPts val="450"/>
                </a:spcBef>
              </a:pPr>
              <a:r>
                <a:rPr lang="en-US" sz="900" b="1" dirty="0" err="1">
                  <a:solidFill>
                    <a:schemeClr val="accent1"/>
                  </a:solidFill>
                </a:rPr>
                <a:t>HiSeq</a:t>
              </a:r>
              <a:r>
                <a:rPr lang="en-US" sz="900" b="1" dirty="0">
                  <a:solidFill>
                    <a:schemeClr val="accent1"/>
                  </a:solidFill>
                </a:rPr>
                <a:t>™ </a:t>
              </a:r>
              <a:br>
                <a:rPr lang="en-US" sz="900" b="1" dirty="0">
                  <a:solidFill>
                    <a:schemeClr val="accent1"/>
                  </a:solidFill>
                </a:rPr>
              </a:br>
              <a:r>
                <a:rPr lang="en-US" sz="900" b="1" dirty="0">
                  <a:solidFill>
                    <a:schemeClr val="accent1"/>
                  </a:solidFill>
                </a:rPr>
                <a:t>3000/4000</a:t>
              </a:r>
            </a:p>
          </p:txBody>
        </p:sp>
        <p:sp>
          <p:nvSpPr>
            <p:cNvPr id="74" name="Rectangle 73">
              <a:extLst>
                <a:ext uri="{FF2B5EF4-FFF2-40B4-BE49-F238E27FC236}">
                  <a16:creationId xmlns:a16="http://schemas.microsoft.com/office/drawing/2014/main" id="{A418DB0A-E6FF-477C-8E0B-91DC3CE3BE2C}"/>
                </a:ext>
              </a:extLst>
            </p:cNvPr>
            <p:cNvSpPr/>
            <p:nvPr/>
          </p:nvSpPr>
          <p:spPr bwMode="auto">
            <a:xfrm>
              <a:off x="10370025" y="1886097"/>
              <a:ext cx="1097280" cy="3029652"/>
            </a:xfrm>
            <a:prstGeom prst="rect">
              <a:avLst/>
            </a:prstGeom>
            <a:solidFill>
              <a:schemeClr val="accent1">
                <a:lumMod val="20000"/>
                <a:lumOff val="80000"/>
                <a:alpha val="45000"/>
              </a:schemeClr>
            </a:solidFill>
            <a:ln w="12700" cap="flat" cmpd="sng" algn="ctr">
              <a:noFill/>
              <a:prstDash val="solid"/>
              <a:round/>
              <a:headEnd type="none" w="med" len="med"/>
              <a:tailEnd type="none" w="med" len="med"/>
            </a:ln>
            <a:effectLst/>
          </p:spPr>
          <p:txBody>
            <a:bodyPr vert="horz" wrap="square" lIns="68580" tIns="342900" rIns="68580" bIns="137160" numCol="1" rtlCol="0" anchor="t" anchorCtr="0" compatLnSpc="1">
              <a:prstTxWarp prst="textNoShape">
                <a:avLst/>
              </a:prstTxWarp>
            </a:bodyPr>
            <a:lstStyle/>
            <a:p>
              <a:pPr algn="ctr" defTabSz="685800">
                <a:spcBef>
                  <a:spcPts val="450"/>
                </a:spcBef>
              </a:pPr>
              <a:r>
                <a:rPr lang="en-US" sz="900" b="1" dirty="0" err="1">
                  <a:solidFill>
                    <a:schemeClr val="accent1"/>
                  </a:solidFill>
                </a:rPr>
                <a:t>iSeq</a:t>
              </a:r>
              <a:r>
                <a:rPr lang="en-US" sz="900" b="1" dirty="0">
                  <a:solidFill>
                    <a:schemeClr val="accent1"/>
                  </a:solidFill>
                </a:rPr>
                <a:t>™ 100</a:t>
              </a:r>
            </a:p>
          </p:txBody>
        </p:sp>
      </p:grpSp>
      <p:grpSp>
        <p:nvGrpSpPr>
          <p:cNvPr id="116" name="Group 460">
            <a:extLst>
              <a:ext uri="{FF2B5EF4-FFF2-40B4-BE49-F238E27FC236}">
                <a16:creationId xmlns:a16="http://schemas.microsoft.com/office/drawing/2014/main" id="{AC3CA204-457B-7D49-A4B6-714D93AD656A}"/>
              </a:ext>
            </a:extLst>
          </p:cNvPr>
          <p:cNvGrpSpPr/>
          <p:nvPr/>
        </p:nvGrpSpPr>
        <p:grpSpPr>
          <a:xfrm rot="16200000">
            <a:off x="3812243" y="-447971"/>
            <a:ext cx="1316596" cy="8667470"/>
            <a:chOff x="215606" y="-839465"/>
            <a:chExt cx="3083026" cy="12883755"/>
          </a:xfrm>
        </p:grpSpPr>
        <p:sp>
          <p:nvSpPr>
            <p:cNvPr id="117" name="Shape 458">
              <a:extLst>
                <a:ext uri="{FF2B5EF4-FFF2-40B4-BE49-F238E27FC236}">
                  <a16:creationId xmlns:a16="http://schemas.microsoft.com/office/drawing/2014/main" id="{95B3F96E-3A26-4249-88E4-09A8C294FA98}"/>
                </a:ext>
              </a:extLst>
            </p:cNvPr>
            <p:cNvSpPr/>
            <p:nvPr/>
          </p:nvSpPr>
          <p:spPr>
            <a:xfrm>
              <a:off x="215606" y="-839463"/>
              <a:ext cx="2403286" cy="12883753"/>
            </a:xfrm>
            <a:prstGeom prst="rect">
              <a:avLst/>
            </a:prstGeom>
            <a:gradFill flip="none" rotWithShape="1">
              <a:gsLst>
                <a:gs pos="0">
                  <a:srgbClr val="C7C7C7">
                    <a:alpha val="0"/>
                  </a:srgbClr>
                </a:gs>
                <a:gs pos="73394">
                  <a:srgbClr val="D9D9D9">
                    <a:alpha val="50000"/>
                  </a:srgbClr>
                </a:gs>
                <a:gs pos="100000">
                  <a:srgbClr val="EBEBEB"/>
                </a:gs>
              </a:gsLst>
              <a:lin ang="0" scaled="0"/>
            </a:gradFill>
            <a:ln w="3175" cap="flat">
              <a:noFill/>
              <a:miter lim="400000"/>
            </a:ln>
            <a:effectLst/>
          </p:spPr>
          <p:txBody>
            <a:bodyPr wrap="square" lIns="25717" tIns="25717" rIns="25717" bIns="25717" numCol="1" anchor="ctr">
              <a:noAutofit/>
            </a:bodyPr>
            <a:lstStyle/>
            <a:p>
              <a:pPr defTabSz="361643">
                <a:defRPr sz="900">
                  <a:ln w="5357">
                    <a:solidFill>
                      <a:srgbClr val="000000"/>
                    </a:solidFill>
                  </a:ln>
                  <a:solidFill>
                    <a:srgbClr val="000000"/>
                  </a:solidFill>
                  <a:uFill>
                    <a:solidFill>
                      <a:srgbClr val="000000"/>
                    </a:solidFill>
                  </a:uFill>
                </a:defRPr>
              </a:pPr>
              <a:endParaRPr sz="506">
                <a:ln w="5357">
                  <a:solidFill>
                    <a:srgbClr val="000000"/>
                  </a:solidFill>
                </a:ln>
                <a:solidFill>
                  <a:srgbClr val="000000"/>
                </a:solidFill>
                <a:uFill>
                  <a:solidFill>
                    <a:srgbClr val="000000"/>
                  </a:solidFill>
                </a:uFill>
              </a:endParaRPr>
            </a:p>
          </p:txBody>
        </p:sp>
        <p:sp>
          <p:nvSpPr>
            <p:cNvPr id="118" name="Shape 459">
              <a:extLst>
                <a:ext uri="{FF2B5EF4-FFF2-40B4-BE49-F238E27FC236}">
                  <a16:creationId xmlns:a16="http://schemas.microsoft.com/office/drawing/2014/main" id="{5EE1C893-98A8-9B4E-B320-AD0F5077D115}"/>
                </a:ext>
              </a:extLst>
            </p:cNvPr>
            <p:cNvSpPr/>
            <p:nvPr/>
          </p:nvSpPr>
          <p:spPr>
            <a:xfrm rot="5400000">
              <a:off x="-3478278" y="5257707"/>
              <a:ext cx="12874081" cy="67973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834" y="0"/>
                  </a:lnTo>
                  <a:lnTo>
                    <a:pt x="18766" y="0"/>
                  </a:lnTo>
                  <a:lnTo>
                    <a:pt x="21600" y="21600"/>
                  </a:lnTo>
                  <a:close/>
                </a:path>
              </a:pathLst>
            </a:custGeom>
            <a:gradFill flip="none" rotWithShape="1">
              <a:gsLst>
                <a:gs pos="0">
                  <a:srgbClr val="FFFFFF">
                    <a:alpha val="0"/>
                  </a:srgbClr>
                </a:gs>
                <a:gs pos="100000">
                  <a:srgbClr val="C7C7C7"/>
                </a:gs>
              </a:gsLst>
              <a:lin ang="5400000" scaled="0"/>
            </a:gradFill>
            <a:ln w="3175" cap="flat">
              <a:noFill/>
              <a:miter lim="400000"/>
            </a:ln>
            <a:effectLst/>
          </p:spPr>
          <p:txBody>
            <a:bodyPr wrap="square" lIns="25717" tIns="25717" rIns="25717" bIns="25717" numCol="1" anchor="ctr">
              <a:noAutofit/>
            </a:bodyPr>
            <a:lstStyle/>
            <a:p>
              <a:pPr defTabSz="361643">
                <a:defRPr sz="900">
                  <a:ln w="5357">
                    <a:solidFill>
                      <a:srgbClr val="000000"/>
                    </a:solidFill>
                  </a:ln>
                  <a:solidFill>
                    <a:srgbClr val="000000"/>
                  </a:solidFill>
                  <a:uFill>
                    <a:solidFill>
                      <a:srgbClr val="000000"/>
                    </a:solidFill>
                  </a:uFill>
                </a:defRPr>
              </a:pPr>
              <a:endParaRPr sz="506">
                <a:ln w="5357">
                  <a:solidFill>
                    <a:srgbClr val="000000"/>
                  </a:solidFill>
                </a:ln>
                <a:solidFill>
                  <a:srgbClr val="000000"/>
                </a:solidFill>
                <a:uFill>
                  <a:solidFill>
                    <a:srgbClr val="000000"/>
                  </a:solidFill>
                </a:uFill>
              </a:endParaRPr>
            </a:p>
          </p:txBody>
        </p:sp>
      </p:grpSp>
      <p:sp>
        <p:nvSpPr>
          <p:cNvPr id="2" name="Title 1"/>
          <p:cNvSpPr>
            <a:spLocks noGrp="1"/>
          </p:cNvSpPr>
          <p:nvPr>
            <p:ph type="title"/>
          </p:nvPr>
        </p:nvSpPr>
        <p:spPr/>
        <p:txBody>
          <a:bodyPr/>
          <a:lstStyle/>
          <a:p>
            <a:r>
              <a:rPr lang="en-GB" sz="2800" dirty="0">
                <a:effectLst>
                  <a:outerShdw blurRad="38100" dist="38100" dir="2700000" algn="tl">
                    <a:srgbClr val="000000">
                      <a:alpha val="43137"/>
                    </a:srgbClr>
                  </a:outerShdw>
                </a:effectLst>
              </a:rPr>
              <a:t>More than a Decade of NGS Innovation</a:t>
            </a:r>
            <a:endParaRPr lang="en-US" sz="2800" dirty="0">
              <a:effectLst>
                <a:outerShdw blurRad="38100" dist="38100" dir="2700000" algn="tl">
                  <a:srgbClr val="000000">
                    <a:alpha val="43137"/>
                  </a:srgbClr>
                </a:outerShdw>
              </a:effectLst>
            </a:endParaRPr>
          </a:p>
        </p:txBody>
      </p:sp>
      <p:sp>
        <p:nvSpPr>
          <p:cNvPr id="3" name="Footer Placeholder 2"/>
          <p:cNvSpPr>
            <a:spLocks noGrp="1"/>
          </p:cNvSpPr>
          <p:nvPr>
            <p:ph type="ftr" sz="quarter" idx="10"/>
          </p:nvPr>
        </p:nvSpPr>
        <p:spPr/>
        <p:txBody>
          <a:bodyPr/>
          <a:lstStyle/>
          <a:p>
            <a:r>
              <a:rPr lang="en-US" sz="1200" dirty="0"/>
              <a:t>For Research Use Only. Not for use in diagnostic procedures.</a:t>
            </a:r>
          </a:p>
        </p:txBody>
      </p:sp>
      <p:sp>
        <p:nvSpPr>
          <p:cNvPr id="4" name="Freeform: Shape 3">
            <a:extLst>
              <a:ext uri="{FF2B5EF4-FFF2-40B4-BE49-F238E27FC236}">
                <a16:creationId xmlns:a16="http://schemas.microsoft.com/office/drawing/2014/main" id="{1A45246A-99DE-4A79-B39A-7271960E851D}"/>
              </a:ext>
            </a:extLst>
          </p:cNvPr>
          <p:cNvSpPr/>
          <p:nvPr/>
        </p:nvSpPr>
        <p:spPr bwMode="auto">
          <a:xfrm>
            <a:off x="397828" y="1995407"/>
            <a:ext cx="8348345" cy="276306"/>
          </a:xfrm>
          <a:custGeom>
            <a:avLst/>
            <a:gdLst>
              <a:gd name="connsiteX0" fmla="*/ 0 w 11728050"/>
              <a:gd name="connsiteY0" fmla="*/ 0 h 383524"/>
              <a:gd name="connsiteX1" fmla="*/ 11528610 w 11728050"/>
              <a:gd name="connsiteY1" fmla="*/ 0 h 383524"/>
              <a:gd name="connsiteX2" fmla="*/ 11528610 w 11728050"/>
              <a:gd name="connsiteY2" fmla="*/ 1 h 383524"/>
              <a:gd name="connsiteX3" fmla="*/ 11728050 w 11728050"/>
              <a:gd name="connsiteY3" fmla="*/ 191762 h 383524"/>
              <a:gd name="connsiteX4" fmla="*/ 11528610 w 11728050"/>
              <a:gd name="connsiteY4" fmla="*/ 383523 h 383524"/>
              <a:gd name="connsiteX5" fmla="*/ 11528610 w 11728050"/>
              <a:gd name="connsiteY5" fmla="*/ 383524 h 383524"/>
              <a:gd name="connsiteX6" fmla="*/ 0 w 11728050"/>
              <a:gd name="connsiteY6" fmla="*/ 383524 h 383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728050" h="383524">
                <a:moveTo>
                  <a:pt x="0" y="0"/>
                </a:moveTo>
                <a:lnTo>
                  <a:pt x="11528610" y="0"/>
                </a:lnTo>
                <a:lnTo>
                  <a:pt x="11528610" y="1"/>
                </a:lnTo>
                <a:lnTo>
                  <a:pt x="11728050" y="191762"/>
                </a:lnTo>
                <a:lnTo>
                  <a:pt x="11528610" y="383523"/>
                </a:lnTo>
                <a:lnTo>
                  <a:pt x="11528610" y="383524"/>
                </a:lnTo>
                <a:lnTo>
                  <a:pt x="0" y="383524"/>
                </a:lnTo>
                <a:close/>
              </a:path>
            </a:pathLst>
          </a:custGeom>
          <a:solidFill>
            <a:schemeClr val="tx1">
              <a:alpha val="31000"/>
            </a:schemeClr>
          </a:solidFill>
          <a:ln w="12700" cap="flat" cmpd="sng" algn="ctr">
            <a:noFill/>
            <a:prstDash val="solid"/>
            <a:round/>
            <a:headEnd type="none" w="med" len="med"/>
            <a:tailEnd type="none" w="med" len="med"/>
          </a:ln>
          <a:effectLst/>
        </p:spPr>
        <p:txBody>
          <a:bodyPr vert="horz" wrap="square" lIns="68580" tIns="68580" rIns="68580" bIns="68580" numCol="1" rtlCol="0" anchor="ctr" anchorCtr="0" compatLnSpc="1">
            <a:prstTxWarp prst="textNoShape">
              <a:avLst/>
            </a:prstTxWarp>
          </a:bodyPr>
          <a:lstStyle/>
          <a:p>
            <a:pPr defTabSz="685784">
              <a:spcBef>
                <a:spcPts val="450"/>
              </a:spcBef>
            </a:pPr>
            <a:endParaRPr lang="en-US" sz="900" b="1" dirty="0"/>
          </a:p>
        </p:txBody>
      </p:sp>
      <p:sp>
        <p:nvSpPr>
          <p:cNvPr id="7" name="Rectangle 6">
            <a:extLst>
              <a:ext uri="{FF2B5EF4-FFF2-40B4-BE49-F238E27FC236}">
                <a16:creationId xmlns:a16="http://schemas.microsoft.com/office/drawing/2014/main" id="{1F71ADA5-10DA-4548-8F10-A82375F1A4FE}"/>
              </a:ext>
            </a:extLst>
          </p:cNvPr>
          <p:cNvSpPr/>
          <p:nvPr/>
        </p:nvSpPr>
        <p:spPr bwMode="auto">
          <a:xfrm>
            <a:off x="397828" y="1995407"/>
            <a:ext cx="822960" cy="276306"/>
          </a:xfrm>
          <a:prstGeom prst="rect">
            <a:avLst/>
          </a:prstGeom>
          <a:noFill/>
          <a:ln w="12700" cap="flat" cmpd="sng" algn="ctr">
            <a:no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bodyPr>
          <a:lstStyle/>
          <a:p>
            <a:pPr algn="ctr" defTabSz="685800"/>
            <a:r>
              <a:rPr lang="en-US" sz="1050" b="1" dirty="0">
                <a:solidFill>
                  <a:schemeClr val="bg1"/>
                </a:solidFill>
              </a:rPr>
              <a:t>2007–2009</a:t>
            </a:r>
          </a:p>
        </p:txBody>
      </p:sp>
      <p:sp>
        <p:nvSpPr>
          <p:cNvPr id="9" name="Shape 443">
            <a:extLst>
              <a:ext uri="{FF2B5EF4-FFF2-40B4-BE49-F238E27FC236}">
                <a16:creationId xmlns:a16="http://schemas.microsoft.com/office/drawing/2014/main" id="{BCF9C16C-AE28-4934-94C7-39B20D5AF536}"/>
              </a:ext>
            </a:extLst>
          </p:cNvPr>
          <p:cNvSpPr/>
          <p:nvPr/>
        </p:nvSpPr>
        <p:spPr>
          <a:xfrm>
            <a:off x="397828" y="3599513"/>
            <a:ext cx="822960" cy="909112"/>
          </a:xfrm>
          <a:prstGeom prst="rect">
            <a:avLst/>
          </a:prstGeom>
          <a:ln w="12700">
            <a:miter lim="400000"/>
          </a:ln>
          <a:extLst>
            <a:ext uri="{C572A759-6A51-4108-AA02-DFA0A04FC94B}">
              <ma14:wrappingTextBoxFlag xmlns="" xmlns:ma14="http://schemas.microsoft.com/office/mac/drawingml/2011/main" val="1"/>
            </a:ext>
          </a:extLst>
        </p:spPr>
        <p:txBody>
          <a:bodyPr lIns="34289" rIns="34289">
            <a:noAutofit/>
          </a:bodyPr>
          <a:lstStyle/>
          <a:p>
            <a:pPr algn="ctr">
              <a:spcBef>
                <a:spcPts val="450"/>
              </a:spcBef>
              <a:defRPr sz="1100">
                <a:solidFill>
                  <a:srgbClr val="535353"/>
                </a:solidFill>
              </a:defRPr>
            </a:pPr>
            <a:r>
              <a:rPr lang="en-GB" sz="750" dirty="0">
                <a:solidFill>
                  <a:schemeClr val="tx2"/>
                </a:solidFill>
              </a:rPr>
              <a:t>Introduced SBS</a:t>
            </a:r>
          </a:p>
          <a:p>
            <a:pPr algn="ctr">
              <a:spcBef>
                <a:spcPts val="450"/>
              </a:spcBef>
              <a:defRPr sz="1100">
                <a:solidFill>
                  <a:srgbClr val="535353"/>
                </a:solidFill>
              </a:defRPr>
            </a:pPr>
            <a:r>
              <a:rPr lang="en-GB" sz="750" dirty="0">
                <a:solidFill>
                  <a:schemeClr val="tx2"/>
                </a:solidFill>
              </a:rPr>
              <a:t>Introduced </a:t>
            </a:r>
            <a:br>
              <a:rPr lang="en-GB" sz="750" dirty="0">
                <a:solidFill>
                  <a:schemeClr val="tx2"/>
                </a:solidFill>
              </a:rPr>
            </a:br>
            <a:r>
              <a:rPr lang="en-GB" sz="750" dirty="0">
                <a:solidFill>
                  <a:schemeClr val="tx2"/>
                </a:solidFill>
              </a:rPr>
              <a:t>PE module</a:t>
            </a:r>
          </a:p>
          <a:p>
            <a:pPr algn="ctr">
              <a:spcBef>
                <a:spcPts val="450"/>
              </a:spcBef>
              <a:defRPr sz="1100">
                <a:solidFill>
                  <a:srgbClr val="535353"/>
                </a:solidFill>
              </a:defRPr>
            </a:pPr>
            <a:r>
              <a:rPr lang="en-GB" sz="750" dirty="0">
                <a:solidFill>
                  <a:schemeClr val="tx2"/>
                </a:solidFill>
              </a:rPr>
              <a:t>8 lane, random seeding flow cell</a:t>
            </a:r>
          </a:p>
        </p:txBody>
      </p:sp>
      <p:sp>
        <p:nvSpPr>
          <p:cNvPr id="14" name="Rectangle 13">
            <a:extLst>
              <a:ext uri="{FF2B5EF4-FFF2-40B4-BE49-F238E27FC236}">
                <a16:creationId xmlns:a16="http://schemas.microsoft.com/office/drawing/2014/main" id="{13C2F0ED-33C7-415B-AE38-24B9B4666E8D}"/>
              </a:ext>
            </a:extLst>
          </p:cNvPr>
          <p:cNvSpPr/>
          <p:nvPr/>
        </p:nvSpPr>
        <p:spPr bwMode="auto">
          <a:xfrm>
            <a:off x="1221397" y="1995407"/>
            <a:ext cx="822960" cy="276306"/>
          </a:xfrm>
          <a:prstGeom prst="rect">
            <a:avLst/>
          </a:prstGeom>
          <a:noFill/>
          <a:ln w="12700" cap="flat" cmpd="sng" algn="ctr">
            <a:no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bodyPr>
          <a:lstStyle/>
          <a:p>
            <a:pPr algn="ctr" defTabSz="685800"/>
            <a:r>
              <a:rPr lang="en-US" sz="1050" b="1" dirty="0">
                <a:solidFill>
                  <a:schemeClr val="bg1"/>
                </a:solidFill>
              </a:rPr>
              <a:t>2010</a:t>
            </a:r>
          </a:p>
        </p:txBody>
      </p:sp>
      <p:sp>
        <p:nvSpPr>
          <p:cNvPr id="16" name="Shape 443">
            <a:extLst>
              <a:ext uri="{FF2B5EF4-FFF2-40B4-BE49-F238E27FC236}">
                <a16:creationId xmlns:a16="http://schemas.microsoft.com/office/drawing/2014/main" id="{89CC78CC-DF7A-4E77-9E05-8C012B598404}"/>
              </a:ext>
            </a:extLst>
          </p:cNvPr>
          <p:cNvSpPr/>
          <p:nvPr/>
        </p:nvSpPr>
        <p:spPr>
          <a:xfrm>
            <a:off x="1221397" y="3599513"/>
            <a:ext cx="822960" cy="909112"/>
          </a:xfrm>
          <a:prstGeom prst="rect">
            <a:avLst/>
          </a:prstGeom>
          <a:ln w="12700">
            <a:miter lim="400000"/>
          </a:ln>
          <a:extLst>
            <a:ext uri="{C572A759-6A51-4108-AA02-DFA0A04FC94B}">
              <ma14:wrappingTextBoxFlag xmlns="" xmlns:ma14="http://schemas.microsoft.com/office/mac/drawingml/2011/main" val="1"/>
            </a:ext>
          </a:extLst>
        </p:spPr>
        <p:txBody>
          <a:bodyPr lIns="34289" rIns="34289">
            <a:noAutofit/>
          </a:bodyPr>
          <a:lstStyle/>
          <a:p>
            <a:pPr algn="ctr">
              <a:spcBef>
                <a:spcPts val="450"/>
              </a:spcBef>
              <a:defRPr sz="1100">
                <a:solidFill>
                  <a:srgbClr val="535353"/>
                </a:solidFill>
              </a:defRPr>
            </a:pPr>
            <a:r>
              <a:rPr lang="en-GB" sz="750" dirty="0">
                <a:solidFill>
                  <a:schemeClr val="tx2"/>
                </a:solidFill>
              </a:rPr>
              <a:t>Line scan imaging</a:t>
            </a:r>
          </a:p>
          <a:p>
            <a:pPr algn="ctr">
              <a:spcBef>
                <a:spcPts val="450"/>
              </a:spcBef>
              <a:defRPr sz="1100">
                <a:solidFill>
                  <a:srgbClr val="535353"/>
                </a:solidFill>
              </a:defRPr>
            </a:pPr>
            <a:r>
              <a:rPr lang="en-GB" sz="750" dirty="0">
                <a:solidFill>
                  <a:schemeClr val="tx2"/>
                </a:solidFill>
              </a:rPr>
              <a:t>High cluster density</a:t>
            </a:r>
          </a:p>
          <a:p>
            <a:pPr algn="ctr">
              <a:spcBef>
                <a:spcPts val="450"/>
              </a:spcBef>
              <a:defRPr sz="1100">
                <a:solidFill>
                  <a:srgbClr val="535353"/>
                </a:solidFill>
              </a:defRPr>
            </a:pPr>
            <a:r>
              <a:rPr lang="en-GB" sz="750" dirty="0">
                <a:solidFill>
                  <a:schemeClr val="tx2"/>
                </a:solidFill>
              </a:rPr>
              <a:t>Real time analysis</a:t>
            </a:r>
          </a:p>
        </p:txBody>
      </p:sp>
      <p:sp>
        <p:nvSpPr>
          <p:cNvPr id="19" name="Rectangle 18">
            <a:extLst>
              <a:ext uri="{FF2B5EF4-FFF2-40B4-BE49-F238E27FC236}">
                <a16:creationId xmlns:a16="http://schemas.microsoft.com/office/drawing/2014/main" id="{9ACD630D-01DF-446F-AC3C-FE93D544CE83}"/>
              </a:ext>
            </a:extLst>
          </p:cNvPr>
          <p:cNvSpPr/>
          <p:nvPr/>
        </p:nvSpPr>
        <p:spPr bwMode="auto">
          <a:xfrm>
            <a:off x="2026549" y="1995407"/>
            <a:ext cx="822960" cy="276306"/>
          </a:xfrm>
          <a:prstGeom prst="rect">
            <a:avLst/>
          </a:prstGeom>
          <a:noFill/>
          <a:ln w="12700" cap="flat" cmpd="sng" algn="ctr">
            <a:no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bodyPr>
          <a:lstStyle/>
          <a:p>
            <a:pPr algn="ctr" defTabSz="685800"/>
            <a:r>
              <a:rPr lang="en-US" sz="1050" b="1" dirty="0">
                <a:solidFill>
                  <a:schemeClr val="bg1"/>
                </a:solidFill>
              </a:rPr>
              <a:t>2011</a:t>
            </a:r>
          </a:p>
        </p:txBody>
      </p:sp>
      <p:sp>
        <p:nvSpPr>
          <p:cNvPr id="21" name="Shape 443">
            <a:extLst>
              <a:ext uri="{FF2B5EF4-FFF2-40B4-BE49-F238E27FC236}">
                <a16:creationId xmlns:a16="http://schemas.microsoft.com/office/drawing/2014/main" id="{8BE9BB59-A1D9-4BCB-8142-08C67ABFE375}"/>
              </a:ext>
            </a:extLst>
          </p:cNvPr>
          <p:cNvSpPr/>
          <p:nvPr/>
        </p:nvSpPr>
        <p:spPr>
          <a:xfrm>
            <a:off x="2026549" y="3599512"/>
            <a:ext cx="819501" cy="1086500"/>
          </a:xfrm>
          <a:prstGeom prst="rect">
            <a:avLst/>
          </a:prstGeom>
          <a:ln w="12700">
            <a:miter lim="400000"/>
          </a:ln>
          <a:extLst>
            <a:ext uri="{C572A759-6A51-4108-AA02-DFA0A04FC94B}">
              <ma14:wrappingTextBoxFlag xmlns="" xmlns:ma14="http://schemas.microsoft.com/office/mac/drawingml/2011/main" val="1"/>
            </a:ext>
          </a:extLst>
        </p:spPr>
        <p:txBody>
          <a:bodyPr lIns="34289" rIns="34289">
            <a:noAutofit/>
          </a:bodyPr>
          <a:lstStyle/>
          <a:p>
            <a:pPr algn="ctr">
              <a:spcBef>
                <a:spcPts val="450"/>
              </a:spcBef>
              <a:defRPr sz="1100">
                <a:solidFill>
                  <a:srgbClr val="535353"/>
                </a:solidFill>
              </a:defRPr>
            </a:pPr>
            <a:r>
              <a:rPr lang="en-GB" sz="750" dirty="0">
                <a:solidFill>
                  <a:schemeClr val="tx2"/>
                </a:solidFill>
              </a:rPr>
              <a:t>LED optics</a:t>
            </a:r>
          </a:p>
          <a:p>
            <a:pPr algn="ctr">
              <a:spcBef>
                <a:spcPts val="450"/>
              </a:spcBef>
              <a:defRPr sz="1100">
                <a:solidFill>
                  <a:srgbClr val="535353"/>
                </a:solidFill>
              </a:defRPr>
            </a:pPr>
            <a:r>
              <a:rPr lang="en-GB" sz="750" dirty="0">
                <a:solidFill>
                  <a:schemeClr val="tx2"/>
                </a:solidFill>
              </a:rPr>
              <a:t>Miniaturized fluidics</a:t>
            </a:r>
          </a:p>
          <a:p>
            <a:pPr algn="ctr">
              <a:spcBef>
                <a:spcPts val="450"/>
              </a:spcBef>
              <a:defRPr sz="1100">
                <a:solidFill>
                  <a:srgbClr val="535353"/>
                </a:solidFill>
              </a:defRPr>
            </a:pPr>
            <a:r>
              <a:rPr lang="en-GB" sz="750" dirty="0" err="1">
                <a:solidFill>
                  <a:schemeClr val="tx2"/>
                </a:solidFill>
              </a:rPr>
              <a:t>BaseSpace</a:t>
            </a:r>
            <a:r>
              <a:rPr lang="en-GB" sz="750" dirty="0">
                <a:solidFill>
                  <a:schemeClr val="tx2"/>
                </a:solidFill>
              </a:rPr>
              <a:t>™ connectivity</a:t>
            </a:r>
          </a:p>
        </p:txBody>
      </p:sp>
      <p:sp>
        <p:nvSpPr>
          <p:cNvPr id="24" name="Rectangle 23">
            <a:extLst>
              <a:ext uri="{FF2B5EF4-FFF2-40B4-BE49-F238E27FC236}">
                <a16:creationId xmlns:a16="http://schemas.microsoft.com/office/drawing/2014/main" id="{61CA7681-9E63-41FD-82BC-17875ED37E0B}"/>
              </a:ext>
            </a:extLst>
          </p:cNvPr>
          <p:cNvSpPr/>
          <p:nvPr/>
        </p:nvSpPr>
        <p:spPr bwMode="auto">
          <a:xfrm>
            <a:off x="2849509" y="1995407"/>
            <a:ext cx="822960" cy="276306"/>
          </a:xfrm>
          <a:prstGeom prst="rect">
            <a:avLst/>
          </a:prstGeom>
          <a:noFill/>
          <a:ln w="12700" cap="flat" cmpd="sng" algn="ctr">
            <a:no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bodyPr>
          <a:lstStyle/>
          <a:p>
            <a:pPr algn="ctr" defTabSz="685800"/>
            <a:r>
              <a:rPr lang="en-US" sz="1050" b="1" dirty="0">
                <a:solidFill>
                  <a:schemeClr val="bg1"/>
                </a:solidFill>
              </a:rPr>
              <a:t>2012</a:t>
            </a:r>
          </a:p>
        </p:txBody>
      </p:sp>
      <p:sp>
        <p:nvSpPr>
          <p:cNvPr id="28" name="Rectangle 27">
            <a:extLst>
              <a:ext uri="{FF2B5EF4-FFF2-40B4-BE49-F238E27FC236}">
                <a16:creationId xmlns:a16="http://schemas.microsoft.com/office/drawing/2014/main" id="{8FE52918-75D6-4598-B8D5-9F40B3F9B851}"/>
              </a:ext>
            </a:extLst>
          </p:cNvPr>
          <p:cNvSpPr/>
          <p:nvPr/>
        </p:nvSpPr>
        <p:spPr bwMode="auto">
          <a:xfrm>
            <a:off x="3668677" y="1995407"/>
            <a:ext cx="1642461" cy="276306"/>
          </a:xfrm>
          <a:prstGeom prst="rect">
            <a:avLst/>
          </a:prstGeom>
          <a:noFill/>
          <a:ln w="12700" cap="flat" cmpd="sng" algn="ctr">
            <a:no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bodyPr>
          <a:lstStyle/>
          <a:p>
            <a:pPr algn="ctr" defTabSz="685800"/>
            <a:r>
              <a:rPr lang="en-US" sz="1050" b="1" dirty="0">
                <a:solidFill>
                  <a:schemeClr val="bg1"/>
                </a:solidFill>
              </a:rPr>
              <a:t>2014</a:t>
            </a:r>
          </a:p>
        </p:txBody>
      </p:sp>
      <p:sp>
        <p:nvSpPr>
          <p:cNvPr id="36" name="Shape 443">
            <a:extLst>
              <a:ext uri="{FF2B5EF4-FFF2-40B4-BE49-F238E27FC236}">
                <a16:creationId xmlns:a16="http://schemas.microsoft.com/office/drawing/2014/main" id="{1AD99D8C-11EF-42AB-B324-24C1217BBAF6}"/>
              </a:ext>
            </a:extLst>
          </p:cNvPr>
          <p:cNvSpPr/>
          <p:nvPr/>
        </p:nvSpPr>
        <p:spPr>
          <a:xfrm>
            <a:off x="3668676" y="3599513"/>
            <a:ext cx="819501" cy="909112"/>
          </a:xfrm>
          <a:prstGeom prst="rect">
            <a:avLst/>
          </a:prstGeom>
          <a:ln w="12700">
            <a:miter lim="400000"/>
          </a:ln>
          <a:extLst>
            <a:ext uri="{C572A759-6A51-4108-AA02-DFA0A04FC94B}">
              <ma14:wrappingTextBoxFlag xmlns="" xmlns:ma14="http://schemas.microsoft.com/office/mac/drawingml/2011/main" val="1"/>
            </a:ext>
          </a:extLst>
        </p:spPr>
        <p:txBody>
          <a:bodyPr lIns="34289" rIns="34289">
            <a:noAutofit/>
          </a:bodyPr>
          <a:lstStyle/>
          <a:p>
            <a:pPr algn="ctr">
              <a:spcBef>
                <a:spcPts val="450"/>
              </a:spcBef>
              <a:defRPr sz="1100">
                <a:solidFill>
                  <a:srgbClr val="535353"/>
                </a:solidFill>
              </a:defRPr>
            </a:pPr>
            <a:r>
              <a:rPr lang="en-GB" sz="750" dirty="0">
                <a:solidFill>
                  <a:schemeClr val="tx2"/>
                </a:solidFill>
              </a:rPr>
              <a:t>Patterned</a:t>
            </a:r>
            <a:br>
              <a:rPr lang="en-GB" sz="750" dirty="0">
                <a:solidFill>
                  <a:schemeClr val="tx2"/>
                </a:solidFill>
              </a:rPr>
            </a:br>
            <a:r>
              <a:rPr lang="en-GB" sz="750" dirty="0">
                <a:solidFill>
                  <a:schemeClr val="tx2"/>
                </a:solidFill>
              </a:rPr>
              <a:t>flow cells</a:t>
            </a:r>
          </a:p>
          <a:p>
            <a:pPr algn="ctr">
              <a:spcBef>
                <a:spcPts val="450"/>
              </a:spcBef>
              <a:defRPr sz="1100">
                <a:solidFill>
                  <a:srgbClr val="535353"/>
                </a:solidFill>
              </a:defRPr>
            </a:pPr>
            <a:r>
              <a:rPr lang="en-GB" sz="750" dirty="0">
                <a:solidFill>
                  <a:schemeClr val="tx2"/>
                </a:solidFill>
              </a:rPr>
              <a:t>Exclusion-Amplification Chemistry</a:t>
            </a:r>
          </a:p>
          <a:p>
            <a:pPr algn="ctr">
              <a:spcBef>
                <a:spcPts val="450"/>
              </a:spcBef>
              <a:defRPr sz="1100">
                <a:solidFill>
                  <a:srgbClr val="535353"/>
                </a:solidFill>
              </a:defRPr>
            </a:pPr>
            <a:r>
              <a:rPr lang="en-GB" sz="750" dirty="0">
                <a:solidFill>
                  <a:schemeClr val="tx2"/>
                </a:solidFill>
              </a:rPr>
              <a:t>High speed scanning</a:t>
            </a:r>
          </a:p>
        </p:txBody>
      </p:sp>
      <p:sp>
        <p:nvSpPr>
          <p:cNvPr id="33" name="Shape 443">
            <a:extLst>
              <a:ext uri="{FF2B5EF4-FFF2-40B4-BE49-F238E27FC236}">
                <a16:creationId xmlns:a16="http://schemas.microsoft.com/office/drawing/2014/main" id="{8E75AE51-232C-4659-82BD-6E254BF621D3}"/>
              </a:ext>
            </a:extLst>
          </p:cNvPr>
          <p:cNvSpPr/>
          <p:nvPr/>
        </p:nvSpPr>
        <p:spPr>
          <a:xfrm>
            <a:off x="4488177" y="3599512"/>
            <a:ext cx="822960" cy="1086500"/>
          </a:xfrm>
          <a:prstGeom prst="rect">
            <a:avLst/>
          </a:prstGeom>
          <a:ln w="12700">
            <a:miter lim="400000"/>
          </a:ln>
          <a:extLst>
            <a:ext uri="{C572A759-6A51-4108-AA02-DFA0A04FC94B}">
              <ma14:wrappingTextBoxFlag xmlns="" xmlns:ma14="http://schemas.microsoft.com/office/mac/drawingml/2011/main" val="1"/>
            </a:ext>
          </a:extLst>
        </p:spPr>
        <p:txBody>
          <a:bodyPr lIns="34289" rIns="34289">
            <a:noAutofit/>
          </a:bodyPr>
          <a:lstStyle/>
          <a:p>
            <a:pPr algn="ctr">
              <a:spcBef>
                <a:spcPts val="450"/>
              </a:spcBef>
              <a:defRPr sz="1100">
                <a:solidFill>
                  <a:srgbClr val="535353"/>
                </a:solidFill>
              </a:defRPr>
            </a:pPr>
            <a:r>
              <a:rPr lang="en-GB" sz="750" dirty="0">
                <a:solidFill>
                  <a:schemeClr val="tx2"/>
                </a:solidFill>
              </a:rPr>
              <a:t>2-channel SBS</a:t>
            </a:r>
          </a:p>
          <a:p>
            <a:pPr algn="ctr">
              <a:spcBef>
                <a:spcPts val="450"/>
              </a:spcBef>
              <a:defRPr sz="1100">
                <a:solidFill>
                  <a:srgbClr val="535353"/>
                </a:solidFill>
              </a:defRPr>
            </a:pPr>
            <a:r>
              <a:rPr lang="en-GB" sz="750" dirty="0">
                <a:solidFill>
                  <a:schemeClr val="tx2"/>
                </a:solidFill>
              </a:rPr>
              <a:t>Dry flow cell chemistry</a:t>
            </a:r>
          </a:p>
          <a:p>
            <a:pPr algn="ctr">
              <a:spcBef>
                <a:spcPts val="450"/>
              </a:spcBef>
              <a:defRPr sz="1100">
                <a:solidFill>
                  <a:srgbClr val="535353"/>
                </a:solidFill>
              </a:defRPr>
            </a:pPr>
            <a:r>
              <a:rPr lang="en-GB" sz="750" dirty="0">
                <a:solidFill>
                  <a:schemeClr val="tx2"/>
                </a:solidFill>
              </a:rPr>
              <a:t>Miniaturized</a:t>
            </a:r>
            <a:br>
              <a:rPr lang="en-GB" sz="750" dirty="0">
                <a:solidFill>
                  <a:schemeClr val="tx2"/>
                </a:solidFill>
              </a:rPr>
            </a:br>
            <a:r>
              <a:rPr lang="en-GB" sz="750" dirty="0">
                <a:solidFill>
                  <a:schemeClr val="tx2"/>
                </a:solidFill>
              </a:rPr>
              <a:t>optics</a:t>
            </a:r>
          </a:p>
          <a:p>
            <a:pPr algn="ctr">
              <a:spcBef>
                <a:spcPts val="450"/>
              </a:spcBef>
              <a:defRPr sz="1100">
                <a:solidFill>
                  <a:srgbClr val="535353"/>
                </a:solidFill>
              </a:defRPr>
            </a:pPr>
            <a:r>
              <a:rPr lang="en-GB" sz="750" dirty="0">
                <a:solidFill>
                  <a:schemeClr val="tx2"/>
                </a:solidFill>
              </a:rPr>
              <a:t>Modular </a:t>
            </a:r>
            <a:br>
              <a:rPr lang="en-GB" sz="750" dirty="0">
                <a:solidFill>
                  <a:schemeClr val="tx2"/>
                </a:solidFill>
              </a:rPr>
            </a:br>
            <a:r>
              <a:rPr lang="en-GB" sz="750" dirty="0">
                <a:solidFill>
                  <a:schemeClr val="tx2"/>
                </a:solidFill>
              </a:rPr>
              <a:t>design</a:t>
            </a:r>
          </a:p>
        </p:txBody>
      </p:sp>
      <p:sp>
        <p:nvSpPr>
          <p:cNvPr id="49" name="Rectangle 48">
            <a:extLst>
              <a:ext uri="{FF2B5EF4-FFF2-40B4-BE49-F238E27FC236}">
                <a16:creationId xmlns:a16="http://schemas.microsoft.com/office/drawing/2014/main" id="{E9D5028A-A1CA-49F2-BC18-A2BC58477F6D}"/>
              </a:ext>
            </a:extLst>
          </p:cNvPr>
          <p:cNvSpPr/>
          <p:nvPr/>
        </p:nvSpPr>
        <p:spPr bwMode="auto">
          <a:xfrm>
            <a:off x="6131247" y="1995407"/>
            <a:ext cx="822960" cy="276306"/>
          </a:xfrm>
          <a:prstGeom prst="rect">
            <a:avLst/>
          </a:prstGeom>
          <a:noFill/>
          <a:ln w="12700" cap="flat" cmpd="sng" algn="ctr">
            <a:no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bodyPr>
          <a:lstStyle/>
          <a:p>
            <a:pPr algn="ctr" defTabSz="685800"/>
            <a:r>
              <a:rPr lang="en-US" sz="1050" b="1" dirty="0">
                <a:solidFill>
                  <a:schemeClr val="bg1"/>
                </a:solidFill>
              </a:rPr>
              <a:t>2016</a:t>
            </a:r>
          </a:p>
        </p:txBody>
      </p:sp>
      <p:sp>
        <p:nvSpPr>
          <p:cNvPr id="51" name="Shape 443">
            <a:extLst>
              <a:ext uri="{FF2B5EF4-FFF2-40B4-BE49-F238E27FC236}">
                <a16:creationId xmlns:a16="http://schemas.microsoft.com/office/drawing/2014/main" id="{E06611DE-FDE3-4597-8D96-4B926E5A969F}"/>
              </a:ext>
            </a:extLst>
          </p:cNvPr>
          <p:cNvSpPr/>
          <p:nvPr/>
        </p:nvSpPr>
        <p:spPr>
          <a:xfrm>
            <a:off x="6126845" y="3599513"/>
            <a:ext cx="819501" cy="1263081"/>
          </a:xfrm>
          <a:prstGeom prst="rect">
            <a:avLst/>
          </a:prstGeom>
          <a:ln w="12700">
            <a:miter lim="400000"/>
          </a:ln>
          <a:extLst>
            <a:ext uri="{C572A759-6A51-4108-AA02-DFA0A04FC94B}">
              <ma14:wrappingTextBoxFlag xmlns="" xmlns:ma14="http://schemas.microsoft.com/office/mac/drawingml/2011/main" val="1"/>
            </a:ext>
          </a:extLst>
        </p:spPr>
        <p:txBody>
          <a:bodyPr lIns="34289" rIns="34289">
            <a:noAutofit/>
          </a:bodyPr>
          <a:lstStyle/>
          <a:p>
            <a:pPr algn="ctr">
              <a:spcBef>
                <a:spcPts val="450"/>
              </a:spcBef>
              <a:defRPr sz="1100">
                <a:solidFill>
                  <a:srgbClr val="535353"/>
                </a:solidFill>
              </a:defRPr>
            </a:pPr>
            <a:r>
              <a:rPr lang="en-GB" sz="750" dirty="0">
                <a:solidFill>
                  <a:schemeClr val="tx2"/>
                </a:solidFill>
              </a:rPr>
              <a:t>Single optics module</a:t>
            </a:r>
          </a:p>
          <a:p>
            <a:pPr algn="ctr">
              <a:spcBef>
                <a:spcPts val="450"/>
              </a:spcBef>
              <a:defRPr sz="1100">
                <a:solidFill>
                  <a:srgbClr val="535353"/>
                </a:solidFill>
              </a:defRPr>
            </a:pPr>
            <a:r>
              <a:rPr lang="en-GB" sz="750" dirty="0">
                <a:solidFill>
                  <a:schemeClr val="tx2"/>
                </a:solidFill>
              </a:rPr>
              <a:t>Integrated reagent cartridge</a:t>
            </a:r>
          </a:p>
          <a:p>
            <a:pPr algn="ctr">
              <a:spcBef>
                <a:spcPts val="450"/>
              </a:spcBef>
              <a:defRPr sz="1100">
                <a:solidFill>
                  <a:srgbClr val="535353"/>
                </a:solidFill>
              </a:defRPr>
            </a:pPr>
            <a:r>
              <a:rPr lang="en-GB" sz="750" dirty="0">
                <a:solidFill>
                  <a:schemeClr val="tx2"/>
                </a:solidFill>
              </a:rPr>
              <a:t>Onboard analysis</a:t>
            </a:r>
          </a:p>
          <a:p>
            <a:pPr algn="ctr">
              <a:spcBef>
                <a:spcPts val="450"/>
              </a:spcBef>
              <a:defRPr sz="1100">
                <a:solidFill>
                  <a:srgbClr val="535353"/>
                </a:solidFill>
              </a:defRPr>
            </a:pPr>
            <a:r>
              <a:rPr lang="en-GB" sz="750" dirty="0">
                <a:solidFill>
                  <a:schemeClr val="tx2"/>
                </a:solidFill>
              </a:rPr>
              <a:t>Modular design</a:t>
            </a:r>
          </a:p>
        </p:txBody>
      </p:sp>
      <p:sp>
        <p:nvSpPr>
          <p:cNvPr id="54" name="Rectangle 53">
            <a:extLst>
              <a:ext uri="{FF2B5EF4-FFF2-40B4-BE49-F238E27FC236}">
                <a16:creationId xmlns:a16="http://schemas.microsoft.com/office/drawing/2014/main" id="{0FF3F0C1-C0FE-4947-A514-7B4986DAF409}"/>
              </a:ext>
            </a:extLst>
          </p:cNvPr>
          <p:cNvSpPr/>
          <p:nvPr/>
        </p:nvSpPr>
        <p:spPr bwMode="auto">
          <a:xfrm>
            <a:off x="6949805" y="1995407"/>
            <a:ext cx="822960" cy="276306"/>
          </a:xfrm>
          <a:prstGeom prst="rect">
            <a:avLst/>
          </a:prstGeom>
          <a:noFill/>
          <a:ln w="12700" cap="flat" cmpd="sng" algn="ctr">
            <a:no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bodyPr>
          <a:lstStyle/>
          <a:p>
            <a:pPr algn="ctr" defTabSz="685800"/>
            <a:r>
              <a:rPr lang="en-US" sz="1050" b="1" dirty="0">
                <a:solidFill>
                  <a:schemeClr val="bg1"/>
                </a:solidFill>
              </a:rPr>
              <a:t>2017</a:t>
            </a:r>
          </a:p>
        </p:txBody>
      </p:sp>
      <p:sp>
        <p:nvSpPr>
          <p:cNvPr id="56" name="Shape 443">
            <a:extLst>
              <a:ext uri="{FF2B5EF4-FFF2-40B4-BE49-F238E27FC236}">
                <a16:creationId xmlns:a16="http://schemas.microsoft.com/office/drawing/2014/main" id="{9B61872C-0B2F-44A4-ADD0-BEEBB6287516}"/>
              </a:ext>
            </a:extLst>
          </p:cNvPr>
          <p:cNvSpPr/>
          <p:nvPr/>
        </p:nvSpPr>
        <p:spPr>
          <a:xfrm>
            <a:off x="6952182" y="3599513"/>
            <a:ext cx="822960" cy="1281120"/>
          </a:xfrm>
          <a:prstGeom prst="rect">
            <a:avLst/>
          </a:prstGeom>
          <a:ln w="12700">
            <a:miter lim="400000"/>
          </a:ln>
          <a:extLst>
            <a:ext uri="{C572A759-6A51-4108-AA02-DFA0A04FC94B}">
              <ma14:wrappingTextBoxFlag xmlns="" xmlns:ma14="http://schemas.microsoft.com/office/mac/drawingml/2011/main" val="1"/>
            </a:ext>
          </a:extLst>
        </p:spPr>
        <p:txBody>
          <a:bodyPr lIns="34289" rIns="34289">
            <a:noAutofit/>
          </a:bodyPr>
          <a:lstStyle/>
          <a:p>
            <a:pPr algn="ctr">
              <a:spcBef>
                <a:spcPts val="450"/>
              </a:spcBef>
              <a:defRPr sz="1100">
                <a:solidFill>
                  <a:srgbClr val="535353"/>
                </a:solidFill>
              </a:defRPr>
            </a:pPr>
            <a:r>
              <a:rPr lang="en-GB" sz="750" dirty="0">
                <a:solidFill>
                  <a:schemeClr val="tx2"/>
                </a:solidFill>
              </a:rPr>
              <a:t>Optimized for scale and cost</a:t>
            </a:r>
          </a:p>
          <a:p>
            <a:pPr algn="ctr">
              <a:spcBef>
                <a:spcPts val="450"/>
              </a:spcBef>
              <a:defRPr sz="1100">
                <a:solidFill>
                  <a:srgbClr val="535353"/>
                </a:solidFill>
              </a:defRPr>
            </a:pPr>
            <a:r>
              <a:rPr lang="en-GB" sz="750" dirty="0">
                <a:solidFill>
                  <a:schemeClr val="tx2"/>
                </a:solidFill>
              </a:rPr>
              <a:t>Custom camera </a:t>
            </a:r>
            <a:br>
              <a:rPr lang="en-GB" sz="750" dirty="0">
                <a:solidFill>
                  <a:schemeClr val="tx2"/>
                </a:solidFill>
              </a:rPr>
            </a:br>
            <a:r>
              <a:rPr lang="en-GB" sz="750" dirty="0">
                <a:solidFill>
                  <a:schemeClr val="tx2"/>
                </a:solidFill>
              </a:rPr>
              <a:t>and laser</a:t>
            </a:r>
          </a:p>
          <a:p>
            <a:pPr algn="ctr">
              <a:spcBef>
                <a:spcPts val="450"/>
              </a:spcBef>
              <a:defRPr sz="1100">
                <a:solidFill>
                  <a:srgbClr val="535353"/>
                </a:solidFill>
              </a:defRPr>
            </a:pPr>
            <a:r>
              <a:rPr lang="en-GB" sz="750" dirty="0">
                <a:solidFill>
                  <a:schemeClr val="tx2"/>
                </a:solidFill>
              </a:rPr>
              <a:t>New surface </a:t>
            </a:r>
            <a:br>
              <a:rPr lang="en-GB" sz="750" dirty="0">
                <a:solidFill>
                  <a:schemeClr val="tx2"/>
                </a:solidFill>
              </a:rPr>
            </a:br>
            <a:r>
              <a:rPr lang="en-GB" sz="750" dirty="0">
                <a:solidFill>
                  <a:schemeClr val="tx2"/>
                </a:solidFill>
              </a:rPr>
              <a:t>chemistry</a:t>
            </a:r>
            <a:br>
              <a:rPr lang="en-GB" sz="750" dirty="0">
                <a:solidFill>
                  <a:schemeClr val="tx2"/>
                </a:solidFill>
              </a:rPr>
            </a:br>
            <a:r>
              <a:rPr lang="en-GB" sz="750" dirty="0">
                <a:solidFill>
                  <a:schemeClr val="tx2"/>
                </a:solidFill>
              </a:rPr>
              <a:t>and dyes</a:t>
            </a:r>
          </a:p>
          <a:p>
            <a:pPr algn="ctr">
              <a:spcBef>
                <a:spcPts val="450"/>
              </a:spcBef>
              <a:defRPr sz="1100">
                <a:solidFill>
                  <a:srgbClr val="535353"/>
                </a:solidFill>
              </a:defRPr>
            </a:pPr>
            <a:r>
              <a:rPr lang="en-GB" sz="750" dirty="0">
                <a:solidFill>
                  <a:schemeClr val="tx2"/>
                </a:solidFill>
              </a:rPr>
              <a:t>New compute </a:t>
            </a:r>
            <a:br>
              <a:rPr lang="en-GB" sz="750" dirty="0">
                <a:solidFill>
                  <a:schemeClr val="tx2"/>
                </a:solidFill>
              </a:rPr>
            </a:br>
            <a:r>
              <a:rPr lang="en-GB" sz="750" dirty="0">
                <a:solidFill>
                  <a:schemeClr val="tx2"/>
                </a:solidFill>
              </a:rPr>
              <a:t>architecture</a:t>
            </a:r>
          </a:p>
        </p:txBody>
      </p:sp>
      <p:sp>
        <p:nvSpPr>
          <p:cNvPr id="65" name="Rectangle 64">
            <a:extLst>
              <a:ext uri="{FF2B5EF4-FFF2-40B4-BE49-F238E27FC236}">
                <a16:creationId xmlns:a16="http://schemas.microsoft.com/office/drawing/2014/main" id="{5CB76719-A5F5-4F43-8FE5-70F5478B5C80}"/>
              </a:ext>
            </a:extLst>
          </p:cNvPr>
          <p:cNvSpPr/>
          <p:nvPr/>
        </p:nvSpPr>
        <p:spPr bwMode="auto">
          <a:xfrm>
            <a:off x="5311746" y="1995407"/>
            <a:ext cx="822960" cy="276306"/>
          </a:xfrm>
          <a:prstGeom prst="rect">
            <a:avLst/>
          </a:prstGeom>
          <a:noFill/>
          <a:ln w="12700" cap="flat" cmpd="sng" algn="ctr">
            <a:no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bodyPr>
          <a:lstStyle/>
          <a:p>
            <a:pPr algn="ctr" defTabSz="685800"/>
            <a:r>
              <a:rPr lang="en-US" sz="1050" b="1" dirty="0">
                <a:solidFill>
                  <a:schemeClr val="bg1"/>
                </a:solidFill>
              </a:rPr>
              <a:t>2015</a:t>
            </a:r>
          </a:p>
        </p:txBody>
      </p:sp>
      <p:sp>
        <p:nvSpPr>
          <p:cNvPr id="67" name="Shape 443">
            <a:extLst>
              <a:ext uri="{FF2B5EF4-FFF2-40B4-BE49-F238E27FC236}">
                <a16:creationId xmlns:a16="http://schemas.microsoft.com/office/drawing/2014/main" id="{FCE23281-5FCC-4E9B-A7D5-51E107FCB71C}"/>
              </a:ext>
            </a:extLst>
          </p:cNvPr>
          <p:cNvSpPr/>
          <p:nvPr/>
        </p:nvSpPr>
        <p:spPr>
          <a:xfrm>
            <a:off x="5311746" y="3599513"/>
            <a:ext cx="819501" cy="1263081"/>
          </a:xfrm>
          <a:prstGeom prst="rect">
            <a:avLst/>
          </a:prstGeom>
          <a:ln w="12700">
            <a:miter lim="400000"/>
          </a:ln>
          <a:extLst>
            <a:ext uri="{C572A759-6A51-4108-AA02-DFA0A04FC94B}">
              <ma14:wrappingTextBoxFlag xmlns="" xmlns:ma14="http://schemas.microsoft.com/office/mac/drawingml/2011/main" val="1"/>
            </a:ext>
          </a:extLst>
        </p:spPr>
        <p:txBody>
          <a:bodyPr lIns="34289" rIns="34289">
            <a:noAutofit/>
          </a:bodyPr>
          <a:lstStyle/>
          <a:p>
            <a:pPr algn="ctr">
              <a:spcBef>
                <a:spcPts val="450"/>
              </a:spcBef>
              <a:defRPr sz="1100">
                <a:solidFill>
                  <a:srgbClr val="535353"/>
                </a:solidFill>
              </a:defRPr>
            </a:pPr>
            <a:r>
              <a:rPr lang="en-GB" sz="750" dirty="0">
                <a:solidFill>
                  <a:schemeClr val="tx2"/>
                </a:solidFill>
              </a:rPr>
              <a:t>Improved patterned</a:t>
            </a:r>
            <a:br>
              <a:rPr lang="en-GB" sz="750" dirty="0">
                <a:solidFill>
                  <a:schemeClr val="tx2"/>
                </a:solidFill>
              </a:rPr>
            </a:br>
            <a:r>
              <a:rPr lang="en-GB" sz="750" dirty="0">
                <a:solidFill>
                  <a:schemeClr val="tx2"/>
                </a:solidFill>
              </a:rPr>
              <a:t>flow cells</a:t>
            </a:r>
          </a:p>
          <a:p>
            <a:pPr algn="ctr">
              <a:spcBef>
                <a:spcPts val="450"/>
              </a:spcBef>
              <a:defRPr sz="1100">
                <a:solidFill>
                  <a:srgbClr val="535353"/>
                </a:solidFill>
              </a:defRPr>
            </a:pPr>
            <a:r>
              <a:rPr lang="en-GB" sz="750" dirty="0">
                <a:solidFill>
                  <a:schemeClr val="tx2"/>
                </a:solidFill>
              </a:rPr>
              <a:t>Extended applications</a:t>
            </a:r>
          </a:p>
        </p:txBody>
      </p:sp>
      <p:sp>
        <p:nvSpPr>
          <p:cNvPr id="75" name="Rectangle 74">
            <a:extLst>
              <a:ext uri="{FF2B5EF4-FFF2-40B4-BE49-F238E27FC236}">
                <a16:creationId xmlns:a16="http://schemas.microsoft.com/office/drawing/2014/main" id="{D1753E64-198F-44F2-8BBC-DB8737D955B4}"/>
              </a:ext>
            </a:extLst>
          </p:cNvPr>
          <p:cNvSpPr/>
          <p:nvPr/>
        </p:nvSpPr>
        <p:spPr bwMode="auto">
          <a:xfrm>
            <a:off x="7781921" y="1995407"/>
            <a:ext cx="822960" cy="276306"/>
          </a:xfrm>
          <a:prstGeom prst="rect">
            <a:avLst/>
          </a:prstGeom>
          <a:noFill/>
          <a:ln w="12700" cap="flat" cmpd="sng" algn="ctr">
            <a:no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bodyPr>
          <a:lstStyle/>
          <a:p>
            <a:pPr algn="ctr" defTabSz="685800"/>
            <a:r>
              <a:rPr lang="en-US" sz="1050" b="1">
                <a:solidFill>
                  <a:schemeClr val="bg1"/>
                </a:solidFill>
              </a:rPr>
              <a:t>2018</a:t>
            </a:r>
            <a:endParaRPr lang="en-US" sz="1050" b="1" dirty="0">
              <a:solidFill>
                <a:schemeClr val="bg1"/>
              </a:solidFill>
            </a:endParaRPr>
          </a:p>
        </p:txBody>
      </p:sp>
      <p:sp>
        <p:nvSpPr>
          <p:cNvPr id="77" name="Shape 443">
            <a:extLst>
              <a:ext uri="{FF2B5EF4-FFF2-40B4-BE49-F238E27FC236}">
                <a16:creationId xmlns:a16="http://schemas.microsoft.com/office/drawing/2014/main" id="{BDBB9FA2-2AF3-4B3A-A45E-4797630507E7}"/>
              </a:ext>
            </a:extLst>
          </p:cNvPr>
          <p:cNvSpPr/>
          <p:nvPr/>
        </p:nvSpPr>
        <p:spPr>
          <a:xfrm>
            <a:off x="7777519" y="3599513"/>
            <a:ext cx="819501" cy="1263081"/>
          </a:xfrm>
          <a:prstGeom prst="rect">
            <a:avLst/>
          </a:prstGeom>
          <a:ln w="12700">
            <a:miter lim="400000"/>
          </a:ln>
          <a:extLst>
            <a:ext uri="{C572A759-6A51-4108-AA02-DFA0A04FC94B}">
              <ma14:wrappingTextBoxFlag xmlns="" xmlns:ma14="http://schemas.microsoft.com/office/mac/drawingml/2011/main" val="1"/>
            </a:ext>
          </a:extLst>
        </p:spPr>
        <p:txBody>
          <a:bodyPr lIns="34289" rIns="34289">
            <a:noAutofit/>
          </a:bodyPr>
          <a:lstStyle/>
          <a:p>
            <a:pPr algn="ctr">
              <a:spcBef>
                <a:spcPts val="450"/>
              </a:spcBef>
              <a:defRPr sz="1100">
                <a:solidFill>
                  <a:srgbClr val="535353"/>
                </a:solidFill>
              </a:defRPr>
            </a:pPr>
            <a:r>
              <a:rPr lang="en-GB" sz="750" dirty="0">
                <a:solidFill>
                  <a:schemeClr val="tx2"/>
                </a:solidFill>
              </a:rPr>
              <a:t>CMOS* sequencing</a:t>
            </a:r>
          </a:p>
          <a:p>
            <a:pPr algn="ctr">
              <a:spcBef>
                <a:spcPts val="450"/>
              </a:spcBef>
              <a:defRPr sz="1100">
                <a:solidFill>
                  <a:srgbClr val="535353"/>
                </a:solidFill>
              </a:defRPr>
            </a:pPr>
            <a:r>
              <a:rPr lang="en-GB" sz="750" dirty="0">
                <a:solidFill>
                  <a:schemeClr val="tx2"/>
                </a:solidFill>
              </a:rPr>
              <a:t>1 channel chemistry</a:t>
            </a:r>
          </a:p>
        </p:txBody>
      </p:sp>
      <p:sp>
        <p:nvSpPr>
          <p:cNvPr id="26" name="Shape 443">
            <a:extLst>
              <a:ext uri="{FF2B5EF4-FFF2-40B4-BE49-F238E27FC236}">
                <a16:creationId xmlns:a16="http://schemas.microsoft.com/office/drawing/2014/main" id="{C111AE60-16C8-4D2F-9D80-0D95DD60E95F}"/>
              </a:ext>
            </a:extLst>
          </p:cNvPr>
          <p:cNvSpPr/>
          <p:nvPr/>
        </p:nvSpPr>
        <p:spPr>
          <a:xfrm>
            <a:off x="2849509" y="3599513"/>
            <a:ext cx="822960" cy="665204"/>
          </a:xfrm>
          <a:prstGeom prst="rect">
            <a:avLst/>
          </a:prstGeom>
          <a:ln w="12700">
            <a:miter lim="400000"/>
          </a:ln>
          <a:extLst>
            <a:ext uri="{C572A759-6A51-4108-AA02-DFA0A04FC94B}">
              <ma14:wrappingTextBoxFlag xmlns="" xmlns:ma14="http://schemas.microsoft.com/office/mac/drawingml/2011/main" val="1"/>
            </a:ext>
          </a:extLst>
        </p:spPr>
        <p:txBody>
          <a:bodyPr lIns="34289" rIns="34289">
            <a:noAutofit/>
          </a:bodyPr>
          <a:lstStyle/>
          <a:p>
            <a:pPr algn="ctr">
              <a:spcBef>
                <a:spcPts val="450"/>
              </a:spcBef>
              <a:defRPr sz="1100">
                <a:solidFill>
                  <a:srgbClr val="535353"/>
                </a:solidFill>
              </a:defRPr>
            </a:pPr>
            <a:r>
              <a:rPr lang="en-GB" sz="750" dirty="0">
                <a:solidFill>
                  <a:schemeClr val="tx2"/>
                </a:solidFill>
              </a:rPr>
              <a:t>Fast fluidics</a:t>
            </a:r>
          </a:p>
          <a:p>
            <a:pPr algn="ctr">
              <a:spcBef>
                <a:spcPts val="450"/>
              </a:spcBef>
              <a:defRPr sz="1100">
                <a:solidFill>
                  <a:srgbClr val="535353"/>
                </a:solidFill>
              </a:defRPr>
            </a:pPr>
            <a:r>
              <a:rPr lang="en-GB" sz="750" dirty="0">
                <a:solidFill>
                  <a:schemeClr val="tx2"/>
                </a:solidFill>
              </a:rPr>
              <a:t>Fast line scanning</a:t>
            </a:r>
          </a:p>
          <a:p>
            <a:pPr algn="ctr">
              <a:spcBef>
                <a:spcPts val="450"/>
              </a:spcBef>
              <a:defRPr sz="1100">
                <a:solidFill>
                  <a:srgbClr val="535353"/>
                </a:solidFill>
              </a:defRPr>
            </a:pPr>
            <a:r>
              <a:rPr lang="en-GB" sz="750" dirty="0">
                <a:solidFill>
                  <a:schemeClr val="tx2"/>
                </a:solidFill>
              </a:rPr>
              <a:t>Rapid Run Mode</a:t>
            </a:r>
          </a:p>
        </p:txBody>
      </p:sp>
      <p:pic>
        <p:nvPicPr>
          <p:cNvPr id="58" name="image28.png" descr="HiSeq2500_Front_NoShadow.png">
            <a:extLst>
              <a:ext uri="{FF2B5EF4-FFF2-40B4-BE49-F238E27FC236}">
                <a16:creationId xmlns:a16="http://schemas.microsoft.com/office/drawing/2014/main" id="{81D59B09-8135-B444-B599-0464869644C8}"/>
              </a:ext>
            </a:extLst>
          </p:cNvPr>
          <p:cNvPicPr>
            <a:picLocks noChangeAspect="1"/>
          </p:cNvPicPr>
          <p:nvPr/>
        </p:nvPicPr>
        <p:blipFill>
          <a:blip r:embed="rId3">
            <a:extLst/>
          </a:blip>
          <a:stretch>
            <a:fillRect/>
          </a:stretch>
        </p:blipFill>
        <p:spPr>
          <a:xfrm>
            <a:off x="1334303" y="3029616"/>
            <a:ext cx="587916" cy="430102"/>
          </a:xfrm>
          <a:prstGeom prst="rect">
            <a:avLst/>
          </a:prstGeom>
          <a:ln w="12700">
            <a:miter lim="400000"/>
          </a:ln>
          <a:effectLst>
            <a:outerShdw blurRad="12700" dist="12700" dir="5400000" algn="t" rotWithShape="0">
              <a:prstClr val="black">
                <a:alpha val="32000"/>
              </a:prstClr>
            </a:outerShdw>
          </a:effectLst>
        </p:spPr>
      </p:pic>
      <p:pic>
        <p:nvPicPr>
          <p:cNvPr id="59" name="image27.png" descr="MiSeq_front_wMonitor_NoShadow.png">
            <a:extLst>
              <a:ext uri="{FF2B5EF4-FFF2-40B4-BE49-F238E27FC236}">
                <a16:creationId xmlns:a16="http://schemas.microsoft.com/office/drawing/2014/main" id="{FDFA2F67-4457-C940-9A51-BCAB77756ED8}"/>
              </a:ext>
            </a:extLst>
          </p:cNvPr>
          <p:cNvPicPr>
            <a:picLocks noChangeAspect="1"/>
          </p:cNvPicPr>
          <p:nvPr/>
        </p:nvPicPr>
        <p:blipFill>
          <a:blip r:embed="rId4">
            <a:extLst/>
          </a:blip>
          <a:stretch>
            <a:fillRect/>
          </a:stretch>
        </p:blipFill>
        <p:spPr>
          <a:xfrm>
            <a:off x="2234587" y="3188701"/>
            <a:ext cx="392560" cy="271066"/>
          </a:xfrm>
          <a:prstGeom prst="rect">
            <a:avLst/>
          </a:prstGeom>
          <a:ln w="12700">
            <a:miter lim="400000"/>
          </a:ln>
          <a:effectLst>
            <a:outerShdw blurRad="12700" dist="12700" dir="5400000" algn="t" rotWithShape="0">
              <a:prstClr val="black">
                <a:alpha val="32000"/>
              </a:prstClr>
            </a:outerShdw>
          </a:effectLst>
        </p:spPr>
      </p:pic>
      <p:pic>
        <p:nvPicPr>
          <p:cNvPr id="60" name="image28.png" descr="HiSeq2500_Front_NoShadow.png">
            <a:extLst>
              <a:ext uri="{FF2B5EF4-FFF2-40B4-BE49-F238E27FC236}">
                <a16:creationId xmlns:a16="http://schemas.microsoft.com/office/drawing/2014/main" id="{4C7DE341-2646-5C45-8821-773760637B0F}"/>
              </a:ext>
            </a:extLst>
          </p:cNvPr>
          <p:cNvPicPr>
            <a:picLocks noChangeAspect="1"/>
          </p:cNvPicPr>
          <p:nvPr/>
        </p:nvPicPr>
        <p:blipFill>
          <a:blip r:embed="rId3">
            <a:extLst/>
          </a:blip>
          <a:stretch>
            <a:fillRect/>
          </a:stretch>
        </p:blipFill>
        <p:spPr>
          <a:xfrm>
            <a:off x="2963237" y="3029616"/>
            <a:ext cx="587916" cy="430102"/>
          </a:xfrm>
          <a:prstGeom prst="rect">
            <a:avLst/>
          </a:prstGeom>
          <a:ln w="12700">
            <a:miter lim="400000"/>
          </a:ln>
          <a:effectLst>
            <a:outerShdw blurRad="12700" dist="12700" dir="5400000" algn="t" rotWithShape="0">
              <a:prstClr val="black">
                <a:alpha val="32000"/>
              </a:prstClr>
            </a:outerShdw>
          </a:effectLst>
        </p:spPr>
      </p:pic>
      <p:grpSp>
        <p:nvGrpSpPr>
          <p:cNvPr id="61" name="Group 60">
            <a:extLst>
              <a:ext uri="{FF2B5EF4-FFF2-40B4-BE49-F238E27FC236}">
                <a16:creationId xmlns:a16="http://schemas.microsoft.com/office/drawing/2014/main" id="{F2545664-EC3C-8C4E-9D89-A4FD7BC84D48}"/>
              </a:ext>
            </a:extLst>
          </p:cNvPr>
          <p:cNvGrpSpPr/>
          <p:nvPr/>
        </p:nvGrpSpPr>
        <p:grpSpPr>
          <a:xfrm>
            <a:off x="3747637" y="3006590"/>
            <a:ext cx="703479" cy="453179"/>
            <a:chOff x="3755844" y="2489590"/>
            <a:chExt cx="769560" cy="533609"/>
          </a:xfrm>
          <a:effectLst>
            <a:outerShdw blurRad="12700" dist="12700" dir="5400000" algn="t" rotWithShape="0">
              <a:prstClr val="black">
                <a:alpha val="32000"/>
              </a:prstClr>
            </a:outerShdw>
          </a:effectLst>
        </p:grpSpPr>
        <p:pic>
          <p:nvPicPr>
            <p:cNvPr id="62" name="Sapphire_front_view_MR.png">
              <a:extLst>
                <a:ext uri="{FF2B5EF4-FFF2-40B4-BE49-F238E27FC236}">
                  <a16:creationId xmlns:a16="http://schemas.microsoft.com/office/drawing/2014/main" id="{090DF59E-1910-594F-900F-AF4DFD6F9AE4}"/>
                </a:ext>
              </a:extLst>
            </p:cNvPr>
            <p:cNvPicPr>
              <a:picLocks noChangeAspect="1"/>
            </p:cNvPicPr>
            <p:nvPr/>
          </p:nvPicPr>
          <p:blipFill>
            <a:blip r:embed="rId5">
              <a:extLst/>
            </a:blip>
            <a:stretch>
              <a:fillRect/>
            </a:stretch>
          </p:blipFill>
          <p:spPr>
            <a:xfrm>
              <a:off x="3755844" y="2489590"/>
              <a:ext cx="369648" cy="294692"/>
            </a:xfrm>
            <a:prstGeom prst="rect">
              <a:avLst/>
            </a:prstGeom>
            <a:ln w="12700" cap="flat">
              <a:noFill/>
              <a:miter lim="400000"/>
            </a:ln>
            <a:effectLst>
              <a:outerShdw blurRad="50800" dist="38100" dir="2700000" algn="tl" rotWithShape="0">
                <a:prstClr val="black">
                  <a:alpha val="40000"/>
                </a:prstClr>
              </a:outerShdw>
            </a:effectLst>
          </p:spPr>
        </p:pic>
        <p:pic>
          <p:nvPicPr>
            <p:cNvPr id="63" name="Sapphire_front_view_MR.png">
              <a:extLst>
                <a:ext uri="{FF2B5EF4-FFF2-40B4-BE49-F238E27FC236}">
                  <a16:creationId xmlns:a16="http://schemas.microsoft.com/office/drawing/2014/main" id="{B13D356A-A1AC-544F-886D-F8F9B36D5FED}"/>
                </a:ext>
              </a:extLst>
            </p:cNvPr>
            <p:cNvPicPr>
              <a:picLocks noChangeAspect="1"/>
            </p:cNvPicPr>
            <p:nvPr/>
          </p:nvPicPr>
          <p:blipFill>
            <a:blip r:embed="rId5">
              <a:extLst/>
            </a:blip>
            <a:srcRect/>
            <a:stretch>
              <a:fillRect/>
            </a:stretch>
          </p:blipFill>
          <p:spPr>
            <a:xfrm>
              <a:off x="3763721" y="2490037"/>
              <a:ext cx="398848" cy="317971"/>
            </a:xfrm>
            <a:prstGeom prst="rect">
              <a:avLst/>
            </a:prstGeom>
            <a:ln w="12700" cap="flat">
              <a:noFill/>
              <a:miter lim="400000"/>
            </a:ln>
            <a:effectLst>
              <a:outerShdw blurRad="50800" dist="38100" dir="2700000" algn="tl" rotWithShape="0">
                <a:prstClr val="black">
                  <a:alpha val="40000"/>
                </a:prstClr>
              </a:outerShdw>
            </a:effectLst>
          </p:spPr>
        </p:pic>
        <p:pic>
          <p:nvPicPr>
            <p:cNvPr id="66" name="Sapphire_front_view_MR.png">
              <a:extLst>
                <a:ext uri="{FF2B5EF4-FFF2-40B4-BE49-F238E27FC236}">
                  <a16:creationId xmlns:a16="http://schemas.microsoft.com/office/drawing/2014/main" id="{D12B2530-5C9F-4B44-B6DD-6F186834F0F2}"/>
                </a:ext>
              </a:extLst>
            </p:cNvPr>
            <p:cNvPicPr>
              <a:picLocks noChangeAspect="1"/>
            </p:cNvPicPr>
            <p:nvPr/>
          </p:nvPicPr>
          <p:blipFill>
            <a:blip r:embed="rId5">
              <a:extLst/>
            </a:blip>
            <a:stretch>
              <a:fillRect/>
            </a:stretch>
          </p:blipFill>
          <p:spPr>
            <a:xfrm>
              <a:off x="3774352" y="2491301"/>
              <a:ext cx="428392" cy="341525"/>
            </a:xfrm>
            <a:prstGeom prst="rect">
              <a:avLst/>
            </a:prstGeom>
            <a:ln w="12700" cap="flat">
              <a:noFill/>
              <a:miter lim="400000"/>
            </a:ln>
            <a:effectLst>
              <a:outerShdw blurRad="50800" dist="38100" dir="2700000" algn="tl" rotWithShape="0">
                <a:prstClr val="black">
                  <a:alpha val="40000"/>
                </a:prstClr>
              </a:outerShdw>
            </a:effectLst>
          </p:spPr>
        </p:pic>
        <p:pic>
          <p:nvPicPr>
            <p:cNvPr id="68" name="Sapphire_front_view_MR.png">
              <a:extLst>
                <a:ext uri="{FF2B5EF4-FFF2-40B4-BE49-F238E27FC236}">
                  <a16:creationId xmlns:a16="http://schemas.microsoft.com/office/drawing/2014/main" id="{4A763B06-896E-8F45-AA62-64718E199371}"/>
                </a:ext>
              </a:extLst>
            </p:cNvPr>
            <p:cNvPicPr>
              <a:picLocks noChangeAspect="1"/>
            </p:cNvPicPr>
            <p:nvPr/>
          </p:nvPicPr>
          <p:blipFill>
            <a:blip r:embed="rId5">
              <a:extLst/>
            </a:blip>
            <a:stretch>
              <a:fillRect/>
            </a:stretch>
          </p:blipFill>
          <p:spPr>
            <a:xfrm>
              <a:off x="3787097" y="2491949"/>
              <a:ext cx="457936" cy="365078"/>
            </a:xfrm>
            <a:prstGeom prst="rect">
              <a:avLst/>
            </a:prstGeom>
            <a:ln w="12700" cap="flat">
              <a:noFill/>
              <a:miter lim="400000"/>
            </a:ln>
            <a:effectLst>
              <a:outerShdw blurRad="50800" dist="38100" dir="2700000" algn="tl" rotWithShape="0">
                <a:prstClr val="black">
                  <a:alpha val="40000"/>
                </a:prstClr>
              </a:outerShdw>
            </a:effectLst>
          </p:spPr>
        </p:pic>
        <p:pic>
          <p:nvPicPr>
            <p:cNvPr id="69" name="Sapphire_front_view_MR.png">
              <a:extLst>
                <a:ext uri="{FF2B5EF4-FFF2-40B4-BE49-F238E27FC236}">
                  <a16:creationId xmlns:a16="http://schemas.microsoft.com/office/drawing/2014/main" id="{B84E74D4-351F-E24F-B4B9-4D8A81EB1269}"/>
                </a:ext>
              </a:extLst>
            </p:cNvPr>
            <p:cNvPicPr>
              <a:picLocks noChangeAspect="1"/>
            </p:cNvPicPr>
            <p:nvPr/>
          </p:nvPicPr>
          <p:blipFill>
            <a:blip r:embed="rId5">
              <a:extLst/>
            </a:blip>
            <a:stretch>
              <a:fillRect/>
            </a:stretch>
          </p:blipFill>
          <p:spPr>
            <a:xfrm>
              <a:off x="3801438" y="2494246"/>
              <a:ext cx="487481" cy="388632"/>
            </a:xfrm>
            <a:prstGeom prst="rect">
              <a:avLst/>
            </a:prstGeom>
            <a:ln w="12700" cap="flat">
              <a:noFill/>
              <a:miter lim="400000"/>
            </a:ln>
            <a:effectLst>
              <a:outerShdw blurRad="50800" dist="38100" dir="2700000" algn="tl" rotWithShape="0">
                <a:prstClr val="black">
                  <a:alpha val="40000"/>
                </a:prstClr>
              </a:outerShdw>
            </a:effectLst>
          </p:spPr>
        </p:pic>
        <p:pic>
          <p:nvPicPr>
            <p:cNvPr id="70" name="Sapphire_front_view_MR.png">
              <a:extLst>
                <a:ext uri="{FF2B5EF4-FFF2-40B4-BE49-F238E27FC236}">
                  <a16:creationId xmlns:a16="http://schemas.microsoft.com/office/drawing/2014/main" id="{892EFA94-C183-A64D-AA63-D52379376D6E}"/>
                </a:ext>
              </a:extLst>
            </p:cNvPr>
            <p:cNvPicPr>
              <a:picLocks noChangeAspect="1"/>
            </p:cNvPicPr>
            <p:nvPr/>
          </p:nvPicPr>
          <p:blipFill>
            <a:blip r:embed="rId5">
              <a:extLst/>
            </a:blip>
            <a:stretch>
              <a:fillRect/>
            </a:stretch>
          </p:blipFill>
          <p:spPr>
            <a:xfrm>
              <a:off x="3817561" y="2496653"/>
              <a:ext cx="517025" cy="412185"/>
            </a:xfrm>
            <a:prstGeom prst="rect">
              <a:avLst/>
            </a:prstGeom>
            <a:ln w="12700" cap="flat">
              <a:noFill/>
              <a:miter lim="400000"/>
            </a:ln>
            <a:effectLst>
              <a:outerShdw blurRad="50800" dist="38100" dir="2700000" algn="tl" rotWithShape="0">
                <a:prstClr val="black">
                  <a:alpha val="40000"/>
                </a:prstClr>
              </a:outerShdw>
            </a:effectLst>
          </p:spPr>
        </p:pic>
        <p:pic>
          <p:nvPicPr>
            <p:cNvPr id="76" name="Sapphire_front_view_MR.png">
              <a:extLst>
                <a:ext uri="{FF2B5EF4-FFF2-40B4-BE49-F238E27FC236}">
                  <a16:creationId xmlns:a16="http://schemas.microsoft.com/office/drawing/2014/main" id="{41E9296D-F3E0-2A48-BD20-3C96AECA56EE}"/>
                </a:ext>
              </a:extLst>
            </p:cNvPr>
            <p:cNvPicPr>
              <a:picLocks noChangeAspect="1"/>
            </p:cNvPicPr>
            <p:nvPr/>
          </p:nvPicPr>
          <p:blipFill>
            <a:blip r:embed="rId5">
              <a:extLst/>
            </a:blip>
            <a:stretch>
              <a:fillRect/>
            </a:stretch>
          </p:blipFill>
          <p:spPr>
            <a:xfrm>
              <a:off x="3833872" y="2498429"/>
              <a:ext cx="546570" cy="435738"/>
            </a:xfrm>
            <a:prstGeom prst="rect">
              <a:avLst/>
            </a:prstGeom>
            <a:ln w="12700" cap="flat">
              <a:noFill/>
              <a:miter lim="400000"/>
            </a:ln>
            <a:effectLst>
              <a:outerShdw blurRad="50800" dist="38100" dir="2700000" algn="tl" rotWithShape="0">
                <a:prstClr val="black">
                  <a:alpha val="40000"/>
                </a:prstClr>
              </a:outerShdw>
            </a:effectLst>
          </p:spPr>
        </p:pic>
        <p:pic>
          <p:nvPicPr>
            <p:cNvPr id="78" name="Sapphire_front_view_MR.png">
              <a:extLst>
                <a:ext uri="{FF2B5EF4-FFF2-40B4-BE49-F238E27FC236}">
                  <a16:creationId xmlns:a16="http://schemas.microsoft.com/office/drawing/2014/main" id="{165270EB-CCAC-774F-B638-9C40F9DDA0DB}"/>
                </a:ext>
              </a:extLst>
            </p:cNvPr>
            <p:cNvPicPr>
              <a:picLocks noChangeAspect="1"/>
            </p:cNvPicPr>
            <p:nvPr/>
          </p:nvPicPr>
          <p:blipFill>
            <a:blip r:embed="rId5">
              <a:extLst/>
            </a:blip>
            <a:stretch>
              <a:fillRect/>
            </a:stretch>
          </p:blipFill>
          <p:spPr>
            <a:xfrm>
              <a:off x="3852517" y="2502115"/>
              <a:ext cx="576114" cy="459292"/>
            </a:xfrm>
            <a:prstGeom prst="rect">
              <a:avLst/>
            </a:prstGeom>
            <a:ln w="12700" cap="flat">
              <a:noFill/>
              <a:miter lim="400000"/>
            </a:ln>
            <a:effectLst>
              <a:outerShdw blurRad="50800" dist="38100" dir="2700000" algn="tl" rotWithShape="0">
                <a:prstClr val="black">
                  <a:alpha val="40000"/>
                </a:prstClr>
              </a:outerShdw>
            </a:effectLst>
          </p:spPr>
        </p:pic>
        <p:pic>
          <p:nvPicPr>
            <p:cNvPr id="80" name="Sapphire_front_view_MR.png">
              <a:extLst>
                <a:ext uri="{FF2B5EF4-FFF2-40B4-BE49-F238E27FC236}">
                  <a16:creationId xmlns:a16="http://schemas.microsoft.com/office/drawing/2014/main" id="{BE339AB7-73D5-404A-8396-CB04724351C3}"/>
                </a:ext>
              </a:extLst>
            </p:cNvPr>
            <p:cNvPicPr>
              <a:picLocks noChangeAspect="1"/>
            </p:cNvPicPr>
            <p:nvPr/>
          </p:nvPicPr>
          <p:blipFill>
            <a:blip r:embed="rId5">
              <a:extLst/>
            </a:blip>
            <a:stretch>
              <a:fillRect/>
            </a:stretch>
          </p:blipFill>
          <p:spPr>
            <a:xfrm>
              <a:off x="3870208" y="2508245"/>
              <a:ext cx="605659" cy="482845"/>
            </a:xfrm>
            <a:prstGeom prst="rect">
              <a:avLst/>
            </a:prstGeom>
            <a:ln w="12700" cap="flat">
              <a:noFill/>
              <a:miter lim="400000"/>
            </a:ln>
            <a:effectLst>
              <a:outerShdw blurRad="50800" dist="38100" dir="2700000" algn="tl" rotWithShape="0">
                <a:prstClr val="black">
                  <a:alpha val="40000"/>
                </a:prstClr>
              </a:outerShdw>
            </a:effectLst>
          </p:spPr>
        </p:pic>
        <p:pic>
          <p:nvPicPr>
            <p:cNvPr id="81" name="Sapphire_front_view_MR.png">
              <a:extLst>
                <a:ext uri="{FF2B5EF4-FFF2-40B4-BE49-F238E27FC236}">
                  <a16:creationId xmlns:a16="http://schemas.microsoft.com/office/drawing/2014/main" id="{560E06E0-B715-1F47-8617-9026DE3DC71C}"/>
                </a:ext>
              </a:extLst>
            </p:cNvPr>
            <p:cNvPicPr>
              <a:picLocks noChangeAspect="1"/>
            </p:cNvPicPr>
            <p:nvPr/>
          </p:nvPicPr>
          <p:blipFill>
            <a:blip r:embed="rId5">
              <a:extLst/>
            </a:blip>
            <a:stretch>
              <a:fillRect/>
            </a:stretch>
          </p:blipFill>
          <p:spPr>
            <a:xfrm>
              <a:off x="3890201" y="2516801"/>
              <a:ext cx="635203" cy="506398"/>
            </a:xfrm>
            <a:prstGeom prst="rect">
              <a:avLst/>
            </a:prstGeom>
            <a:ln w="12700" cap="flat">
              <a:noFill/>
              <a:miter lim="400000"/>
            </a:ln>
            <a:effectLst>
              <a:outerShdw blurRad="50800" dist="38100" dir="2700000" algn="tl" rotWithShape="0">
                <a:prstClr val="black">
                  <a:alpha val="40000"/>
                </a:prstClr>
              </a:outerShdw>
            </a:effectLst>
          </p:spPr>
        </p:pic>
      </p:grpSp>
      <p:pic>
        <p:nvPicPr>
          <p:cNvPr id="82" name="image29.png" descr="\\ussd-file\Depts\Commercial\Marketing\Marketing_Services\Graphics_Team\GraphicsStore\Events\GSM_GlobalSalesMeeting\GSM_2014\PPT\General_Session\Friday\Jeremy\support\Nova_closed_front_NoShadow.png">
            <a:extLst>
              <a:ext uri="{FF2B5EF4-FFF2-40B4-BE49-F238E27FC236}">
                <a16:creationId xmlns:a16="http://schemas.microsoft.com/office/drawing/2014/main" id="{2553DDA0-DF31-454F-A444-6AAB2E9B916B}"/>
              </a:ext>
            </a:extLst>
          </p:cNvPr>
          <p:cNvPicPr>
            <a:picLocks noChangeAspect="1"/>
          </p:cNvPicPr>
          <p:nvPr/>
        </p:nvPicPr>
        <p:blipFill>
          <a:blip r:embed="rId6">
            <a:extLst/>
          </a:blip>
          <a:stretch>
            <a:fillRect/>
          </a:stretch>
        </p:blipFill>
        <p:spPr>
          <a:xfrm>
            <a:off x="4760548" y="3143128"/>
            <a:ext cx="357862" cy="316640"/>
          </a:xfrm>
          <a:prstGeom prst="rect">
            <a:avLst/>
          </a:prstGeom>
          <a:ln w="12700">
            <a:miter lim="400000"/>
          </a:ln>
          <a:effectLst>
            <a:outerShdw blurRad="12700" dist="12700" dir="5400000" algn="t" rotWithShape="0">
              <a:prstClr val="black">
                <a:alpha val="32000"/>
              </a:prstClr>
            </a:outerShdw>
          </a:effectLst>
        </p:spPr>
      </p:pic>
      <p:grpSp>
        <p:nvGrpSpPr>
          <p:cNvPr id="83" name="Group 82">
            <a:extLst>
              <a:ext uri="{FF2B5EF4-FFF2-40B4-BE49-F238E27FC236}">
                <a16:creationId xmlns:a16="http://schemas.microsoft.com/office/drawing/2014/main" id="{F8095DBE-41E9-094A-991C-014823D2B3B0}"/>
              </a:ext>
            </a:extLst>
          </p:cNvPr>
          <p:cNvGrpSpPr/>
          <p:nvPr/>
        </p:nvGrpSpPr>
        <p:grpSpPr>
          <a:xfrm>
            <a:off x="5355891" y="2982362"/>
            <a:ext cx="742274" cy="477405"/>
            <a:chOff x="5403978" y="2461062"/>
            <a:chExt cx="811999" cy="562134"/>
          </a:xfrm>
          <a:effectLst>
            <a:outerShdw blurRad="12700" dist="12700" dir="5400000" algn="t" rotWithShape="0">
              <a:prstClr val="black">
                <a:alpha val="32000"/>
              </a:prstClr>
            </a:outerShdw>
          </a:effectLst>
        </p:grpSpPr>
        <p:pic>
          <p:nvPicPr>
            <p:cNvPr id="84" name="HiSeq4000_Front.png">
              <a:extLst>
                <a:ext uri="{FF2B5EF4-FFF2-40B4-BE49-F238E27FC236}">
                  <a16:creationId xmlns:a16="http://schemas.microsoft.com/office/drawing/2014/main" id="{C6060036-56AB-DD4A-B464-C6B7C61AFF56}"/>
                </a:ext>
              </a:extLst>
            </p:cNvPr>
            <p:cNvPicPr>
              <a:picLocks noChangeAspect="1"/>
            </p:cNvPicPr>
            <p:nvPr/>
          </p:nvPicPr>
          <p:blipFill>
            <a:blip r:embed="rId7">
              <a:extLst>
                <a:ext uri="{28A0092B-C50C-407E-A947-70E740481C1C}">
                  <a14:useLocalDpi xmlns:a14="http://schemas.microsoft.com/office/drawing/2010/main"/>
                </a:ext>
              </a:extLst>
            </a:blip>
            <a:srcRect l="15631" t="15147" r="15631" b="18759"/>
            <a:stretch>
              <a:fillRect/>
            </a:stretch>
          </p:blipFill>
          <p:spPr>
            <a:xfrm>
              <a:off x="5403978" y="2461062"/>
              <a:ext cx="690904" cy="511014"/>
            </a:xfrm>
            <a:prstGeom prst="rect">
              <a:avLst/>
            </a:prstGeom>
            <a:ln w="12700" cap="flat">
              <a:noFill/>
              <a:miter lim="400000"/>
            </a:ln>
            <a:effectLst>
              <a:outerShdw blurRad="50800" dist="38100" dir="2700000" algn="tl" rotWithShape="0">
                <a:prstClr val="black">
                  <a:alpha val="40000"/>
                </a:prstClr>
              </a:outerShdw>
            </a:effectLst>
          </p:spPr>
        </p:pic>
        <p:pic>
          <p:nvPicPr>
            <p:cNvPr id="85" name="HiSeq3000_Front.png">
              <a:extLst>
                <a:ext uri="{FF2B5EF4-FFF2-40B4-BE49-F238E27FC236}">
                  <a16:creationId xmlns:a16="http://schemas.microsoft.com/office/drawing/2014/main" id="{927CEF28-D652-D24D-9058-DD1A92423A97}"/>
                </a:ext>
              </a:extLst>
            </p:cNvPr>
            <p:cNvPicPr>
              <a:picLocks noChangeAspect="1"/>
            </p:cNvPicPr>
            <p:nvPr/>
          </p:nvPicPr>
          <p:blipFill>
            <a:blip r:embed="rId8">
              <a:extLst>
                <a:ext uri="{28A0092B-C50C-407E-A947-70E740481C1C}">
                  <a14:useLocalDpi xmlns:a14="http://schemas.microsoft.com/office/drawing/2010/main"/>
                </a:ext>
              </a:extLst>
            </a:blip>
            <a:srcRect/>
            <a:stretch>
              <a:fillRect/>
            </a:stretch>
          </p:blipFill>
          <p:spPr>
            <a:xfrm>
              <a:off x="5537948" y="2512182"/>
              <a:ext cx="678029" cy="511014"/>
            </a:xfrm>
            <a:prstGeom prst="rect">
              <a:avLst/>
            </a:prstGeom>
            <a:ln w="12700" cap="flat">
              <a:noFill/>
              <a:miter lim="400000"/>
            </a:ln>
            <a:effectLst>
              <a:outerShdw blurRad="50800" dist="38100" dir="2700000" algn="tl" rotWithShape="0">
                <a:prstClr val="black">
                  <a:alpha val="40000"/>
                </a:prstClr>
              </a:outerShdw>
            </a:effectLst>
          </p:spPr>
        </p:pic>
      </p:grpSp>
      <p:pic>
        <p:nvPicPr>
          <p:cNvPr id="86" name="merlion-front_LR.png">
            <a:extLst>
              <a:ext uri="{FF2B5EF4-FFF2-40B4-BE49-F238E27FC236}">
                <a16:creationId xmlns:a16="http://schemas.microsoft.com/office/drawing/2014/main" id="{3C53A0FB-6B46-5946-BBF4-8E2FD647448A}"/>
              </a:ext>
            </a:extLst>
          </p:cNvPr>
          <p:cNvPicPr>
            <a:picLocks noChangeAspect="1"/>
          </p:cNvPicPr>
          <p:nvPr/>
        </p:nvPicPr>
        <p:blipFill>
          <a:blip r:embed="rId9">
            <a:extLst/>
          </a:blip>
          <a:stretch>
            <a:fillRect/>
          </a:stretch>
        </p:blipFill>
        <p:spPr>
          <a:xfrm>
            <a:off x="6414362" y="3209420"/>
            <a:ext cx="243494" cy="250347"/>
          </a:xfrm>
          <a:prstGeom prst="rect">
            <a:avLst/>
          </a:prstGeom>
          <a:ln w="12700">
            <a:miter lim="400000"/>
          </a:ln>
          <a:effectLst>
            <a:outerShdw blurRad="12700" dist="12700" dir="5400000" algn="t" rotWithShape="0">
              <a:prstClr val="black">
                <a:alpha val="32000"/>
              </a:prstClr>
            </a:outerShdw>
          </a:effectLst>
        </p:spPr>
      </p:pic>
      <p:grpSp>
        <p:nvGrpSpPr>
          <p:cNvPr id="87" name="Group 86">
            <a:extLst>
              <a:ext uri="{FF2B5EF4-FFF2-40B4-BE49-F238E27FC236}">
                <a16:creationId xmlns:a16="http://schemas.microsoft.com/office/drawing/2014/main" id="{53D9026A-AA7B-CD41-BE07-3F7A3BC502E1}"/>
              </a:ext>
            </a:extLst>
          </p:cNvPr>
          <p:cNvGrpSpPr/>
          <p:nvPr/>
        </p:nvGrpSpPr>
        <p:grpSpPr>
          <a:xfrm>
            <a:off x="464865" y="2915008"/>
            <a:ext cx="703479" cy="543941"/>
            <a:chOff x="252698" y="2381755"/>
            <a:chExt cx="769560" cy="640478"/>
          </a:xfrm>
          <a:effectLst>
            <a:outerShdw blurRad="12700" dist="12700" dir="5400000" algn="t" rotWithShape="0">
              <a:prstClr val="black">
                <a:alpha val="32000"/>
              </a:prstClr>
            </a:outerShdw>
          </a:effectLst>
        </p:grpSpPr>
        <p:pic>
          <p:nvPicPr>
            <p:cNvPr id="88" name="GA300DPI_alphaMR.png">
              <a:extLst>
                <a:ext uri="{FF2B5EF4-FFF2-40B4-BE49-F238E27FC236}">
                  <a16:creationId xmlns:a16="http://schemas.microsoft.com/office/drawing/2014/main" id="{6CC346F7-9EFA-6F47-AE36-66EBECBEB7C9}"/>
                </a:ext>
              </a:extLst>
            </p:cNvPr>
            <p:cNvPicPr>
              <a:picLocks noChangeAspect="1"/>
            </p:cNvPicPr>
            <p:nvPr/>
          </p:nvPicPr>
          <p:blipFill>
            <a:blip r:embed="rId10">
              <a:extLst>
                <a:ext uri="{28A0092B-C50C-407E-A947-70E740481C1C}">
                  <a14:useLocalDpi xmlns:a14="http://schemas.microsoft.com/office/drawing/2010/main"/>
                </a:ext>
              </a:extLst>
            </a:blip>
            <a:srcRect b="3998"/>
            <a:stretch>
              <a:fillRect/>
            </a:stretch>
          </p:blipFill>
          <p:spPr>
            <a:xfrm>
              <a:off x="252698" y="2381755"/>
              <a:ext cx="630015" cy="541749"/>
            </a:xfrm>
            <a:prstGeom prst="rect">
              <a:avLst/>
            </a:prstGeom>
            <a:ln w="12700" cap="flat">
              <a:noFill/>
              <a:miter lim="400000"/>
            </a:ln>
            <a:effectLst>
              <a:outerShdw blurRad="50800" dist="38100" dir="2700000" algn="tl" rotWithShape="0">
                <a:prstClr val="black">
                  <a:alpha val="40000"/>
                </a:prstClr>
              </a:outerShdw>
            </a:effectLst>
          </p:spPr>
        </p:pic>
        <p:pic>
          <p:nvPicPr>
            <p:cNvPr id="89" name="GAIIx_front_NoShadow.png">
              <a:extLst>
                <a:ext uri="{FF2B5EF4-FFF2-40B4-BE49-F238E27FC236}">
                  <a16:creationId xmlns:a16="http://schemas.microsoft.com/office/drawing/2014/main" id="{C793CF9A-1A9D-C04B-AB29-CDC5524476A0}"/>
                </a:ext>
              </a:extLst>
            </p:cNvPr>
            <p:cNvPicPr>
              <a:picLocks noChangeAspect="1"/>
            </p:cNvPicPr>
            <p:nvPr/>
          </p:nvPicPr>
          <p:blipFill>
            <a:blip r:embed="rId11">
              <a:extLst>
                <a:ext uri="{28A0092B-C50C-407E-A947-70E740481C1C}">
                  <a14:useLocalDpi xmlns:a14="http://schemas.microsoft.com/office/drawing/2010/main"/>
                </a:ext>
              </a:extLst>
            </a:blip>
            <a:srcRect l="11794" t="18136" r="12168" b="18232"/>
            <a:stretch>
              <a:fillRect/>
            </a:stretch>
          </p:blipFill>
          <p:spPr>
            <a:xfrm>
              <a:off x="385534" y="2489388"/>
              <a:ext cx="636724" cy="532845"/>
            </a:xfrm>
            <a:prstGeom prst="rect">
              <a:avLst/>
            </a:prstGeom>
            <a:ln w="12700" cap="flat">
              <a:noFill/>
              <a:miter lim="400000"/>
            </a:ln>
            <a:effectLst>
              <a:outerShdw blurRad="50800" dist="38100" dir="2700000" algn="tl" rotWithShape="0">
                <a:prstClr val="black">
                  <a:alpha val="40000"/>
                </a:prstClr>
              </a:outerShdw>
            </a:effectLst>
          </p:spPr>
        </p:pic>
      </p:grpSp>
      <p:pic>
        <p:nvPicPr>
          <p:cNvPr id="90" name="Picture 89" descr="apex-6000-rendering-front.png">
            <a:extLst>
              <a:ext uri="{FF2B5EF4-FFF2-40B4-BE49-F238E27FC236}">
                <a16:creationId xmlns:a16="http://schemas.microsoft.com/office/drawing/2014/main" id="{A723DCB8-0743-B547-9EBA-FB0D8BE4E7DF}"/>
              </a:ext>
            </a:extLst>
          </p:cNvPr>
          <p:cNvPicPr>
            <a:picLocks noChangeAspect="1"/>
          </p:cNvPicPr>
          <p:nvPr/>
        </p:nvPicPr>
        <p:blipFill rotWithShape="1">
          <a:blip r:embed="rId12" cstate="print">
            <a:alphaModFix/>
            <a:extLst>
              <a:ext uri="{BEBA8EAE-BF5A-486C-A8C5-ECC9F3942E4B}">
                <a14:imgProps xmlns:a14="http://schemas.microsoft.com/office/drawing/2010/main">
                  <a14:imgLayer r:embed="rId13">
                    <a14:imgEffect>
                      <a14:brightnessContrast contrast="20000"/>
                    </a14:imgEffect>
                  </a14:imgLayer>
                </a14:imgProps>
              </a:ext>
              <a:ext uri="{28A0092B-C50C-407E-A947-70E740481C1C}">
                <a14:useLocalDpi xmlns:a14="http://schemas.microsoft.com/office/drawing/2010/main"/>
              </a:ext>
            </a:extLst>
          </a:blip>
          <a:srcRect l="26095" t="3387" r="26012" b="8113"/>
          <a:stretch/>
        </p:blipFill>
        <p:spPr>
          <a:xfrm>
            <a:off x="7161783" y="2798265"/>
            <a:ext cx="385326" cy="661504"/>
          </a:xfrm>
          <a:prstGeom prst="rect">
            <a:avLst/>
          </a:prstGeom>
          <a:effectLst>
            <a:outerShdw blurRad="12700" dist="12700" dir="5400000" algn="t" rotWithShape="0">
              <a:prstClr val="black">
                <a:alpha val="32000"/>
              </a:prstClr>
            </a:outerShdw>
          </a:effectLst>
        </p:spPr>
      </p:pic>
      <p:pic>
        <p:nvPicPr>
          <p:cNvPr id="91" name="Picture 90">
            <a:extLst>
              <a:ext uri="{FF2B5EF4-FFF2-40B4-BE49-F238E27FC236}">
                <a16:creationId xmlns:a16="http://schemas.microsoft.com/office/drawing/2014/main" id="{AF3C6DE3-A07B-8344-AAD7-7F264D42F696}"/>
              </a:ext>
            </a:extLst>
          </p:cNvPr>
          <p:cNvPicPr>
            <a:picLocks noChangeAspect="1"/>
          </p:cNvPicPr>
          <p:nvPr/>
        </p:nvPicPr>
        <p:blipFill>
          <a:blip r:embed="rId14" cstate="hqprint">
            <a:extLst>
              <a:ext uri="{28A0092B-C50C-407E-A947-70E740481C1C}">
                <a14:useLocalDpi xmlns:a14="http://schemas.microsoft.com/office/drawing/2010/main"/>
              </a:ext>
            </a:extLst>
          </a:blip>
          <a:stretch>
            <a:fillRect/>
          </a:stretch>
        </p:blipFill>
        <p:spPr>
          <a:xfrm>
            <a:off x="7974618" y="3137095"/>
            <a:ext cx="388380" cy="360824"/>
          </a:xfrm>
          <a:prstGeom prst="rect">
            <a:avLst/>
          </a:prstGeom>
          <a:effectLst>
            <a:outerShdw blurRad="12700" dist="12700" dir="5400000" algn="t" rotWithShape="0">
              <a:prstClr val="black">
                <a:alpha val="32000"/>
              </a:prstClr>
            </a:outerShdw>
          </a:effectLst>
        </p:spPr>
      </p:pic>
      <p:sp>
        <p:nvSpPr>
          <p:cNvPr id="5" name="Rectangle 4">
            <a:extLst>
              <a:ext uri="{FF2B5EF4-FFF2-40B4-BE49-F238E27FC236}">
                <a16:creationId xmlns:a16="http://schemas.microsoft.com/office/drawing/2014/main" id="{5E3B1E69-DBD3-4EFC-B3DF-C4BB97B27BFE}"/>
              </a:ext>
            </a:extLst>
          </p:cNvPr>
          <p:cNvSpPr/>
          <p:nvPr/>
        </p:nvSpPr>
        <p:spPr>
          <a:xfrm>
            <a:off x="7812017" y="4987745"/>
            <a:ext cx="957906" cy="523220"/>
          </a:xfrm>
          <a:prstGeom prst="rect">
            <a:avLst/>
          </a:prstGeom>
        </p:spPr>
        <p:txBody>
          <a:bodyPr wrap="square">
            <a:spAutoFit/>
          </a:bodyPr>
          <a:lstStyle/>
          <a:p>
            <a:r>
              <a:rPr lang="en-US" sz="700" dirty="0"/>
              <a:t>*complementary metal-oxide semiconductor (CMOS)</a:t>
            </a:r>
          </a:p>
        </p:txBody>
      </p:sp>
    </p:spTree>
    <p:extLst>
      <p:ext uri="{BB962C8B-B14F-4D97-AF65-F5344CB8AC3E}">
        <p14:creationId xmlns:p14="http://schemas.microsoft.com/office/powerpoint/2010/main" val="8745358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7025" y="183240"/>
            <a:ext cx="8484362" cy="908051"/>
          </a:xfrm>
        </p:spPr>
        <p:txBody>
          <a:bodyPr/>
          <a:lstStyle/>
          <a:p>
            <a:r>
              <a:rPr lang="en-US" altLang="en-US" sz="2800" dirty="0">
                <a:effectLst>
                  <a:outerShdw blurRad="38100" dist="38100" dir="2700000" algn="tl">
                    <a:srgbClr val="000000">
                      <a:alpha val="43137"/>
                    </a:srgbClr>
                  </a:outerShdw>
                </a:effectLst>
              </a:rPr>
              <a:t>Sufficient Sampling to See The Signal</a:t>
            </a:r>
            <a:endParaRPr lang="en-US" sz="2800" dirty="0">
              <a:effectLst>
                <a:outerShdw blurRad="38100" dist="38100" dir="2700000" algn="tl">
                  <a:srgbClr val="000000">
                    <a:alpha val="43137"/>
                  </a:srgbClr>
                </a:outerShdw>
              </a:effectLst>
            </a:endParaRPr>
          </a:p>
        </p:txBody>
      </p:sp>
      <p:pic>
        <p:nvPicPr>
          <p:cNvPr id="1027"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3382"/>
          <a:stretch/>
        </p:blipFill>
        <p:spPr bwMode="auto">
          <a:xfrm>
            <a:off x="469900" y="2061484"/>
            <a:ext cx="8343900" cy="4019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flipV="1">
            <a:off x="119677" y="2026559"/>
            <a:ext cx="400110" cy="3995646"/>
          </a:xfrm>
          <a:prstGeom prst="rect">
            <a:avLst/>
          </a:prstGeom>
          <a:noFill/>
        </p:spPr>
        <p:txBody>
          <a:bodyPr vert="eaVert" wrap="none" rtlCol="0">
            <a:spAutoFit/>
          </a:bodyPr>
          <a:lstStyle/>
          <a:p>
            <a:r>
              <a:rPr lang="en-US" sz="1400" b="1" dirty="0"/>
              <a:t>Probability of seeing ≤x supporting fragments</a:t>
            </a:r>
          </a:p>
        </p:txBody>
      </p:sp>
      <p:sp>
        <p:nvSpPr>
          <p:cNvPr id="6" name="TextBox 5"/>
          <p:cNvSpPr txBox="1"/>
          <p:nvPr/>
        </p:nvSpPr>
        <p:spPr>
          <a:xfrm>
            <a:off x="3034006" y="5927145"/>
            <a:ext cx="3215688" cy="307777"/>
          </a:xfrm>
          <a:prstGeom prst="rect">
            <a:avLst/>
          </a:prstGeom>
          <a:noFill/>
        </p:spPr>
        <p:txBody>
          <a:bodyPr wrap="none" rtlCol="0">
            <a:spAutoFit/>
          </a:bodyPr>
          <a:lstStyle/>
          <a:p>
            <a:r>
              <a:rPr lang="en-US" sz="1400" b="1" dirty="0"/>
              <a:t>Variant supporting fragment counts</a:t>
            </a:r>
          </a:p>
        </p:txBody>
      </p:sp>
      <p:sp>
        <p:nvSpPr>
          <p:cNvPr id="7" name="Rectangular Callout 6"/>
          <p:cNvSpPr/>
          <p:nvPr/>
        </p:nvSpPr>
        <p:spPr>
          <a:xfrm>
            <a:off x="4538446" y="2061484"/>
            <a:ext cx="2381096" cy="720442"/>
          </a:xfrm>
          <a:prstGeom prst="wedgeRectCallout">
            <a:avLst>
              <a:gd name="adj1" fmla="val -192464"/>
              <a:gd name="adj2" fmla="val 264707"/>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sz="1400" dirty="0">
                <a:solidFill>
                  <a:srgbClr val="000000"/>
                </a:solidFill>
              </a:rPr>
              <a:t>At 1000 </a:t>
            </a:r>
            <a:r>
              <a:rPr lang="en-US" sz="1400" dirty="0" err="1">
                <a:solidFill>
                  <a:srgbClr val="000000"/>
                </a:solidFill>
              </a:rPr>
              <a:t>hGE</a:t>
            </a:r>
            <a:r>
              <a:rPr lang="en-US" sz="1400" dirty="0">
                <a:solidFill>
                  <a:srgbClr val="000000"/>
                </a:solidFill>
              </a:rPr>
              <a:t>, 37% with 0x supporting fragment</a:t>
            </a:r>
            <a:endParaRPr lang="en-US" sz="1400" dirty="0">
              <a:solidFill>
                <a:srgbClr val="C0504D"/>
              </a:solidFill>
            </a:endParaRPr>
          </a:p>
        </p:txBody>
      </p:sp>
      <p:sp>
        <p:nvSpPr>
          <p:cNvPr id="8" name="Rectangular Callout 7"/>
          <p:cNvSpPr/>
          <p:nvPr/>
        </p:nvSpPr>
        <p:spPr>
          <a:xfrm>
            <a:off x="4538446" y="3457038"/>
            <a:ext cx="2381096" cy="720442"/>
          </a:xfrm>
          <a:prstGeom prst="wedgeRectCallout">
            <a:avLst>
              <a:gd name="adj1" fmla="val -192997"/>
              <a:gd name="adj2" fmla="val 143074"/>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400" dirty="0">
                <a:solidFill>
                  <a:srgbClr val="000000"/>
                </a:solidFill>
              </a:rPr>
              <a:t>At 2000 copies, 14% with 0x supporting fragment</a:t>
            </a:r>
            <a:endParaRPr lang="en-US" sz="1400" dirty="0">
              <a:solidFill>
                <a:srgbClr val="C0504D"/>
              </a:solidFill>
            </a:endParaRPr>
          </a:p>
        </p:txBody>
      </p:sp>
      <p:sp>
        <p:nvSpPr>
          <p:cNvPr id="9" name="Rectangular Callout 8"/>
          <p:cNvSpPr/>
          <p:nvPr/>
        </p:nvSpPr>
        <p:spPr>
          <a:xfrm>
            <a:off x="4538446" y="4589664"/>
            <a:ext cx="2381096" cy="720442"/>
          </a:xfrm>
          <a:prstGeom prst="wedgeRectCallout">
            <a:avLst>
              <a:gd name="adj1" fmla="val -191397"/>
              <a:gd name="adj2" fmla="val 19677"/>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400" dirty="0">
                <a:solidFill>
                  <a:srgbClr val="000000"/>
                </a:solidFill>
              </a:rPr>
              <a:t>At 3000 copies, 5% with 0x supporting fragment</a:t>
            </a:r>
            <a:endParaRPr lang="en-US" sz="1400" dirty="0">
              <a:solidFill>
                <a:srgbClr val="C0504D"/>
              </a:solidFill>
            </a:endParaRPr>
          </a:p>
        </p:txBody>
      </p:sp>
      <p:sp>
        <p:nvSpPr>
          <p:cNvPr id="4" name="TextBox 3"/>
          <p:cNvSpPr txBox="1"/>
          <p:nvPr/>
        </p:nvSpPr>
        <p:spPr>
          <a:xfrm>
            <a:off x="698500" y="1660876"/>
            <a:ext cx="5109091" cy="369332"/>
          </a:xfrm>
          <a:prstGeom prst="rect">
            <a:avLst/>
          </a:prstGeom>
          <a:noFill/>
        </p:spPr>
        <p:txBody>
          <a:bodyPr wrap="none" rtlCol="0">
            <a:spAutoFit/>
          </a:bodyPr>
          <a:lstStyle/>
          <a:p>
            <a:r>
              <a:rPr lang="en-US" sz="1800" dirty="0"/>
              <a:t>Regardless noise level, for 0.1% MAF mutations</a:t>
            </a:r>
          </a:p>
        </p:txBody>
      </p:sp>
      <p:sp>
        <p:nvSpPr>
          <p:cNvPr id="5" name="TextBox 4"/>
          <p:cNvSpPr txBox="1"/>
          <p:nvPr/>
        </p:nvSpPr>
        <p:spPr>
          <a:xfrm>
            <a:off x="7098992" y="2540626"/>
            <a:ext cx="1963999" cy="338554"/>
          </a:xfrm>
          <a:prstGeom prst="rect">
            <a:avLst/>
          </a:prstGeom>
          <a:noFill/>
        </p:spPr>
        <p:txBody>
          <a:bodyPr wrap="none" rtlCol="0">
            <a:spAutoFit/>
          </a:bodyPr>
          <a:lstStyle/>
          <a:p>
            <a:r>
              <a:rPr lang="en-US" dirty="0">
                <a:solidFill>
                  <a:srgbClr val="FF0000"/>
                </a:solidFill>
              </a:rPr>
              <a:t>1000 </a:t>
            </a:r>
            <a:r>
              <a:rPr lang="en-US" dirty="0" err="1">
                <a:solidFill>
                  <a:srgbClr val="FF0000"/>
                </a:solidFill>
              </a:rPr>
              <a:t>hGE</a:t>
            </a:r>
            <a:r>
              <a:rPr lang="en-US" dirty="0">
                <a:solidFill>
                  <a:srgbClr val="FF0000"/>
                </a:solidFill>
              </a:rPr>
              <a:t> or 1000x</a:t>
            </a:r>
          </a:p>
        </p:txBody>
      </p:sp>
      <p:sp>
        <p:nvSpPr>
          <p:cNvPr id="12" name="TextBox 11"/>
          <p:cNvSpPr txBox="1"/>
          <p:nvPr/>
        </p:nvSpPr>
        <p:spPr>
          <a:xfrm>
            <a:off x="7098992" y="2743826"/>
            <a:ext cx="1963999" cy="338554"/>
          </a:xfrm>
          <a:prstGeom prst="rect">
            <a:avLst/>
          </a:prstGeom>
          <a:noFill/>
        </p:spPr>
        <p:txBody>
          <a:bodyPr wrap="none" rtlCol="0">
            <a:spAutoFit/>
          </a:bodyPr>
          <a:lstStyle/>
          <a:p>
            <a:r>
              <a:rPr lang="en-US" dirty="0">
                <a:solidFill>
                  <a:schemeClr val="accent2"/>
                </a:solidFill>
              </a:rPr>
              <a:t>2000 </a:t>
            </a:r>
            <a:r>
              <a:rPr lang="en-US" dirty="0" err="1">
                <a:solidFill>
                  <a:schemeClr val="accent2"/>
                </a:solidFill>
              </a:rPr>
              <a:t>hGE</a:t>
            </a:r>
            <a:r>
              <a:rPr lang="en-US" dirty="0">
                <a:solidFill>
                  <a:schemeClr val="accent2"/>
                </a:solidFill>
              </a:rPr>
              <a:t> or 2000x</a:t>
            </a:r>
          </a:p>
        </p:txBody>
      </p:sp>
      <p:sp>
        <p:nvSpPr>
          <p:cNvPr id="13" name="TextBox 12"/>
          <p:cNvSpPr txBox="1"/>
          <p:nvPr/>
        </p:nvSpPr>
        <p:spPr>
          <a:xfrm>
            <a:off x="7098992" y="2985126"/>
            <a:ext cx="1963999" cy="338554"/>
          </a:xfrm>
          <a:prstGeom prst="rect">
            <a:avLst/>
          </a:prstGeom>
          <a:noFill/>
        </p:spPr>
        <p:txBody>
          <a:bodyPr wrap="none" rtlCol="0">
            <a:spAutoFit/>
          </a:bodyPr>
          <a:lstStyle/>
          <a:p>
            <a:r>
              <a:rPr lang="en-US" dirty="0">
                <a:solidFill>
                  <a:srgbClr val="92D050"/>
                </a:solidFill>
              </a:rPr>
              <a:t>3000 </a:t>
            </a:r>
            <a:r>
              <a:rPr lang="en-US" dirty="0" err="1">
                <a:solidFill>
                  <a:srgbClr val="92D050"/>
                </a:solidFill>
              </a:rPr>
              <a:t>hGE</a:t>
            </a:r>
            <a:r>
              <a:rPr lang="en-US" dirty="0">
                <a:solidFill>
                  <a:srgbClr val="92D050"/>
                </a:solidFill>
              </a:rPr>
              <a:t> or 3000x</a:t>
            </a:r>
          </a:p>
        </p:txBody>
      </p:sp>
      <p:sp>
        <p:nvSpPr>
          <p:cNvPr id="10" name="TextBox 9">
            <a:extLst>
              <a:ext uri="{FF2B5EF4-FFF2-40B4-BE49-F238E27FC236}">
                <a16:creationId xmlns:a16="http://schemas.microsoft.com/office/drawing/2014/main" id="{5BF89CC8-3B77-4E4C-9A46-93FC2A31243A}"/>
              </a:ext>
            </a:extLst>
          </p:cNvPr>
          <p:cNvSpPr txBox="1"/>
          <p:nvPr/>
        </p:nvSpPr>
        <p:spPr>
          <a:xfrm>
            <a:off x="2553573" y="853993"/>
            <a:ext cx="6350841" cy="646331"/>
          </a:xfrm>
          <a:prstGeom prst="rect">
            <a:avLst/>
          </a:prstGeom>
          <a:noFill/>
        </p:spPr>
        <p:txBody>
          <a:bodyPr wrap="none" rtlCol="0">
            <a:spAutoFit/>
          </a:bodyPr>
          <a:lstStyle/>
          <a:p>
            <a:r>
              <a:rPr lang="en-US" sz="1800" b="1" dirty="0"/>
              <a:t>1 haploid human genome = 3.3pg</a:t>
            </a:r>
          </a:p>
          <a:p>
            <a:r>
              <a:rPr lang="en-US" sz="1800" b="1" dirty="0"/>
              <a:t>1ng DNA input = 303 haploid genomic equivalents (</a:t>
            </a:r>
            <a:r>
              <a:rPr lang="en-US" sz="1800" b="1" dirty="0" err="1"/>
              <a:t>hGE</a:t>
            </a:r>
            <a:r>
              <a:rPr lang="en-US" sz="1800" b="1" dirty="0"/>
              <a:t>)</a:t>
            </a:r>
          </a:p>
        </p:txBody>
      </p:sp>
      <p:sp>
        <p:nvSpPr>
          <p:cNvPr id="11" name="Rectangle 10">
            <a:extLst>
              <a:ext uri="{FF2B5EF4-FFF2-40B4-BE49-F238E27FC236}">
                <a16:creationId xmlns:a16="http://schemas.microsoft.com/office/drawing/2014/main" id="{2700ECC1-2920-452F-874A-E2E0CF7A1FC4}"/>
              </a:ext>
            </a:extLst>
          </p:cNvPr>
          <p:cNvSpPr/>
          <p:nvPr/>
        </p:nvSpPr>
        <p:spPr>
          <a:xfrm>
            <a:off x="698500" y="6500717"/>
            <a:ext cx="3195105" cy="276999"/>
          </a:xfrm>
          <a:prstGeom prst="rect">
            <a:avLst/>
          </a:prstGeom>
        </p:spPr>
        <p:txBody>
          <a:bodyPr wrap="none">
            <a:spAutoFit/>
          </a:bodyPr>
          <a:lstStyle/>
          <a:p>
            <a:r>
              <a:rPr lang="en-US" altLang="en-US" sz="1200" dirty="0"/>
              <a:t>*Data calculations on file. Illumina, Inc. 2018</a:t>
            </a:r>
          </a:p>
        </p:txBody>
      </p:sp>
    </p:spTree>
    <p:extLst>
      <p:ext uri="{BB962C8B-B14F-4D97-AF65-F5344CB8AC3E}">
        <p14:creationId xmlns:p14="http://schemas.microsoft.com/office/powerpoint/2010/main" val="1738164357"/>
      </p:ext>
    </p:extLst>
  </p:cSld>
  <p:clrMapOvr>
    <a:masterClrMapping/>
  </p:clrMapOvr>
  <p:transition spd="med">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Table 9"/>
          <p:cNvGraphicFramePr>
            <a:graphicFrameLocks noGrp="1"/>
          </p:cNvGraphicFramePr>
          <p:nvPr>
            <p:extLst>
              <p:ext uri="{D42A27DB-BD31-4B8C-83A1-F6EECF244321}">
                <p14:modId xmlns:p14="http://schemas.microsoft.com/office/powerpoint/2010/main" val="3974062476"/>
              </p:ext>
            </p:extLst>
          </p:nvPr>
        </p:nvGraphicFramePr>
        <p:xfrm>
          <a:off x="924448" y="1616111"/>
          <a:ext cx="7104184" cy="1754130"/>
        </p:xfrm>
        <a:graphic>
          <a:graphicData uri="http://schemas.openxmlformats.org/drawingml/2006/table">
            <a:tbl>
              <a:tblPr>
                <a:tableStyleId>{85BE263C-DBD7-4A20-BB59-AAB30ACAA65A}</a:tableStyleId>
              </a:tblPr>
              <a:tblGrid>
                <a:gridCol w="888023">
                  <a:extLst>
                    <a:ext uri="{9D8B030D-6E8A-4147-A177-3AD203B41FA5}">
                      <a16:colId xmlns:a16="http://schemas.microsoft.com/office/drawing/2014/main" val="20000"/>
                    </a:ext>
                  </a:extLst>
                </a:gridCol>
                <a:gridCol w="888023">
                  <a:extLst>
                    <a:ext uri="{9D8B030D-6E8A-4147-A177-3AD203B41FA5}">
                      <a16:colId xmlns:a16="http://schemas.microsoft.com/office/drawing/2014/main" val="20001"/>
                    </a:ext>
                  </a:extLst>
                </a:gridCol>
                <a:gridCol w="888023">
                  <a:extLst>
                    <a:ext uri="{9D8B030D-6E8A-4147-A177-3AD203B41FA5}">
                      <a16:colId xmlns:a16="http://schemas.microsoft.com/office/drawing/2014/main" val="20002"/>
                    </a:ext>
                  </a:extLst>
                </a:gridCol>
                <a:gridCol w="888023">
                  <a:extLst>
                    <a:ext uri="{9D8B030D-6E8A-4147-A177-3AD203B41FA5}">
                      <a16:colId xmlns:a16="http://schemas.microsoft.com/office/drawing/2014/main" val="20003"/>
                    </a:ext>
                  </a:extLst>
                </a:gridCol>
                <a:gridCol w="888023">
                  <a:extLst>
                    <a:ext uri="{9D8B030D-6E8A-4147-A177-3AD203B41FA5}">
                      <a16:colId xmlns:a16="http://schemas.microsoft.com/office/drawing/2014/main" val="20004"/>
                    </a:ext>
                  </a:extLst>
                </a:gridCol>
                <a:gridCol w="888023">
                  <a:extLst>
                    <a:ext uri="{9D8B030D-6E8A-4147-A177-3AD203B41FA5}">
                      <a16:colId xmlns:a16="http://schemas.microsoft.com/office/drawing/2014/main" val="20005"/>
                    </a:ext>
                  </a:extLst>
                </a:gridCol>
                <a:gridCol w="888023">
                  <a:extLst>
                    <a:ext uri="{9D8B030D-6E8A-4147-A177-3AD203B41FA5}">
                      <a16:colId xmlns:a16="http://schemas.microsoft.com/office/drawing/2014/main" val="20006"/>
                    </a:ext>
                  </a:extLst>
                </a:gridCol>
                <a:gridCol w="888023">
                  <a:extLst>
                    <a:ext uri="{9D8B030D-6E8A-4147-A177-3AD203B41FA5}">
                      <a16:colId xmlns:a16="http://schemas.microsoft.com/office/drawing/2014/main" val="20007"/>
                    </a:ext>
                  </a:extLst>
                </a:gridCol>
              </a:tblGrid>
              <a:tr h="292355">
                <a:tc>
                  <a:txBody>
                    <a:bodyPr/>
                    <a:lstStyle/>
                    <a:p>
                      <a:pPr algn="ctr" fontAlgn="b"/>
                      <a:endParaRPr lang="en-US" sz="1400" b="0" i="0" u="none" strike="noStrike" dirty="0">
                        <a:solidFill>
                          <a:srgbClr val="000000"/>
                        </a:solidFill>
                        <a:effectLst/>
                        <a:latin typeface="Calibri" charset="0"/>
                      </a:endParaRPr>
                    </a:p>
                  </a:txBody>
                  <a:tcPr marL="6350" marR="6350" marT="6350" marB="0" anchor="ctr"/>
                </a:tc>
                <a:tc>
                  <a:txBody>
                    <a:bodyPr/>
                    <a:lstStyle/>
                    <a:p>
                      <a:pPr algn="ctr" fontAlgn="b"/>
                      <a:endParaRPr lang="en-US" sz="1400" b="0" i="0" u="none" strike="noStrike" dirty="0">
                        <a:solidFill>
                          <a:srgbClr val="000000"/>
                        </a:solidFill>
                        <a:effectLst/>
                        <a:latin typeface="Calibri" charset="0"/>
                      </a:endParaRPr>
                    </a:p>
                  </a:txBody>
                  <a:tcPr marL="6350" marR="6350" marT="6350" marB="0" anchor="ctr">
                    <a:lnR w="12700" cap="flat" cmpd="sng" algn="ctr">
                      <a:solidFill>
                        <a:schemeClr val="tx1"/>
                      </a:solidFill>
                      <a:prstDash val="solid"/>
                      <a:round/>
                      <a:headEnd type="none" w="med" len="med"/>
                      <a:tailEnd type="none" w="med" len="med"/>
                    </a:lnR>
                  </a:tcPr>
                </a:tc>
                <a:tc gridSpan="6">
                  <a:txBody>
                    <a:bodyPr/>
                    <a:lstStyle/>
                    <a:p>
                      <a:pPr algn="ctr" fontAlgn="b"/>
                      <a:r>
                        <a:rPr lang="en-US" sz="1400" u="none" strike="noStrike" dirty="0">
                          <a:effectLst/>
                        </a:rPr>
                        <a:t>DNA input</a:t>
                      </a:r>
                      <a:endParaRPr lang="en-US" sz="1400" b="0" i="0" u="none" strike="noStrike" dirty="0">
                        <a:solidFill>
                          <a:srgbClr val="000000"/>
                        </a:solidFill>
                        <a:effectLst/>
                        <a:latin typeface="Calibri" charset="0"/>
                      </a:endParaRPr>
                    </a:p>
                  </a:txBody>
                  <a:tcPr marL="6350" marR="6350" marT="6350" marB="0" anchor="ctr">
                    <a:lnL w="12700" cap="flat" cmpd="sng" algn="ctr">
                      <a:solidFill>
                        <a:schemeClr val="tx1"/>
                      </a:solidFill>
                      <a:prstDash val="solid"/>
                      <a:round/>
                      <a:headEnd type="none" w="med" len="med"/>
                      <a:tailEnd type="none" w="med" len="med"/>
                    </a:ln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292355">
                <a:tc>
                  <a:txBody>
                    <a:bodyPr/>
                    <a:lstStyle/>
                    <a:p>
                      <a:pPr algn="ctr" fontAlgn="b"/>
                      <a:endParaRPr lang="en-US" sz="1400" b="0" i="0" u="none" strike="noStrike">
                        <a:solidFill>
                          <a:srgbClr val="000000"/>
                        </a:solidFill>
                        <a:effectLst/>
                        <a:latin typeface="Calibri" charset="0"/>
                      </a:endParaRPr>
                    </a:p>
                  </a:txBody>
                  <a:tcPr marL="6350" marR="6350" marT="6350" marB="0" anchor="ctr"/>
                </a:tc>
                <a:tc>
                  <a:txBody>
                    <a:bodyPr/>
                    <a:lstStyle/>
                    <a:p>
                      <a:pPr algn="ctr" fontAlgn="b"/>
                      <a:endParaRPr lang="en-US" sz="1400" b="0" i="0" u="none" strike="noStrike" dirty="0">
                        <a:solidFill>
                          <a:srgbClr val="000000"/>
                        </a:solidFill>
                        <a:effectLst/>
                        <a:latin typeface="Calibri" charset="0"/>
                      </a:endParaRPr>
                    </a:p>
                  </a:txBody>
                  <a:tcPr marL="6350" marR="6350" marT="6350" marB="0" anchor="ctr">
                    <a:lnR w="12700" cap="flat" cmpd="sng" algn="ctr">
                      <a:solidFill>
                        <a:schemeClr val="tx1"/>
                      </a:solidFill>
                      <a:prstDash val="solid"/>
                      <a:round/>
                      <a:headEnd type="none" w="med" len="med"/>
                      <a:tailEnd type="none" w="med" len="med"/>
                    </a:lnR>
                  </a:tcPr>
                </a:tc>
                <a:tc>
                  <a:txBody>
                    <a:bodyPr/>
                    <a:lstStyle/>
                    <a:p>
                      <a:pPr algn="ctr" fontAlgn="b"/>
                      <a:r>
                        <a:rPr lang="en-US" sz="1400" u="none" strike="noStrike" dirty="0">
                          <a:effectLst/>
                        </a:rPr>
                        <a:t>1ng</a:t>
                      </a:r>
                      <a:endParaRPr lang="en-US" sz="1400" b="0" i="0" u="none" strike="noStrike" dirty="0">
                        <a:solidFill>
                          <a:srgbClr val="000000"/>
                        </a:solidFill>
                        <a:effectLst/>
                        <a:latin typeface="Calibri" charset="0"/>
                      </a:endParaRPr>
                    </a:p>
                  </a:txBody>
                  <a:tcPr marL="6350" marR="6350" marT="6350" marB="0"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fontAlgn="b"/>
                      <a:r>
                        <a:rPr lang="en-US" sz="1400" u="none" strike="noStrike" dirty="0">
                          <a:effectLst/>
                        </a:rPr>
                        <a:t>10ng</a:t>
                      </a:r>
                      <a:endParaRPr lang="en-US" sz="1400" b="0" i="0" u="none" strike="noStrike" dirty="0">
                        <a:solidFill>
                          <a:srgbClr val="000000"/>
                        </a:solidFill>
                        <a:effectLst/>
                        <a:latin typeface="Calibri" charset="0"/>
                      </a:endParaRPr>
                    </a:p>
                  </a:txBody>
                  <a:tcPr marL="6350" marR="6350" marT="6350" marB="0" anchor="ctr">
                    <a:lnB w="12700" cap="flat" cmpd="sng" algn="ctr">
                      <a:solidFill>
                        <a:schemeClr val="tx1"/>
                      </a:solidFill>
                      <a:prstDash val="solid"/>
                      <a:round/>
                      <a:headEnd type="none" w="med" len="med"/>
                      <a:tailEnd type="none" w="med" len="med"/>
                    </a:lnB>
                  </a:tcPr>
                </a:tc>
                <a:tc>
                  <a:txBody>
                    <a:bodyPr/>
                    <a:lstStyle/>
                    <a:p>
                      <a:pPr algn="ctr" fontAlgn="b"/>
                      <a:r>
                        <a:rPr lang="is-IS" sz="1400" u="none" strike="noStrike" dirty="0">
                          <a:effectLst/>
                        </a:rPr>
                        <a:t>20ng</a:t>
                      </a:r>
                      <a:endParaRPr lang="is-IS" sz="1400" b="0" i="0" u="none" strike="noStrike" dirty="0">
                        <a:solidFill>
                          <a:srgbClr val="000000"/>
                        </a:solidFill>
                        <a:effectLst/>
                        <a:latin typeface="Calibri" charset="0"/>
                      </a:endParaRPr>
                    </a:p>
                  </a:txBody>
                  <a:tcPr marL="6350" marR="6350" marT="6350" marB="0" anchor="ctr">
                    <a:lnB w="12700" cap="flat" cmpd="sng" algn="ctr">
                      <a:solidFill>
                        <a:schemeClr val="tx1"/>
                      </a:solidFill>
                      <a:prstDash val="solid"/>
                      <a:round/>
                      <a:headEnd type="none" w="med" len="med"/>
                      <a:tailEnd type="none" w="med" len="med"/>
                    </a:lnB>
                  </a:tcPr>
                </a:tc>
                <a:tc>
                  <a:txBody>
                    <a:bodyPr/>
                    <a:lstStyle/>
                    <a:p>
                      <a:pPr algn="ctr" fontAlgn="b"/>
                      <a:r>
                        <a:rPr lang="en-US" sz="1400" u="none" strike="noStrike" dirty="0">
                          <a:effectLst/>
                        </a:rPr>
                        <a:t>30ng</a:t>
                      </a:r>
                      <a:endParaRPr lang="en-US" sz="1400" b="0" i="0" u="none" strike="noStrike" dirty="0">
                        <a:solidFill>
                          <a:srgbClr val="000000"/>
                        </a:solidFill>
                        <a:effectLst/>
                        <a:latin typeface="Calibri" charset="0"/>
                      </a:endParaRPr>
                    </a:p>
                  </a:txBody>
                  <a:tcPr marL="6350" marR="6350" marT="6350" marB="0" anchor="ctr">
                    <a:lnB w="12700" cap="flat" cmpd="sng" algn="ctr">
                      <a:solidFill>
                        <a:schemeClr val="tx1"/>
                      </a:solidFill>
                      <a:prstDash val="solid"/>
                      <a:round/>
                      <a:headEnd type="none" w="med" len="med"/>
                      <a:tailEnd type="none" w="med" len="med"/>
                    </a:lnB>
                  </a:tcPr>
                </a:tc>
                <a:tc>
                  <a:txBody>
                    <a:bodyPr/>
                    <a:lstStyle/>
                    <a:p>
                      <a:pPr algn="ctr" fontAlgn="b"/>
                      <a:r>
                        <a:rPr lang="en-US" sz="1400" u="none" strike="noStrike" dirty="0">
                          <a:effectLst/>
                        </a:rPr>
                        <a:t>50ng</a:t>
                      </a:r>
                      <a:endParaRPr lang="en-US" sz="1400" b="0" i="0" u="none" strike="noStrike" dirty="0">
                        <a:solidFill>
                          <a:srgbClr val="000000"/>
                        </a:solidFill>
                        <a:effectLst/>
                        <a:latin typeface="Calibri" charset="0"/>
                      </a:endParaRPr>
                    </a:p>
                  </a:txBody>
                  <a:tcPr marL="6350" marR="6350" marT="6350" marB="0" anchor="ctr">
                    <a:lnB w="12700" cap="flat" cmpd="sng" algn="ctr">
                      <a:solidFill>
                        <a:schemeClr val="tx1"/>
                      </a:solidFill>
                      <a:prstDash val="solid"/>
                      <a:round/>
                      <a:headEnd type="none" w="med" len="med"/>
                      <a:tailEnd type="none" w="med" len="med"/>
                    </a:lnB>
                  </a:tcPr>
                </a:tc>
                <a:tc>
                  <a:txBody>
                    <a:bodyPr/>
                    <a:lstStyle/>
                    <a:p>
                      <a:pPr algn="ctr" fontAlgn="b"/>
                      <a:r>
                        <a:rPr lang="is-IS" sz="1400" u="none" strike="noStrike" dirty="0">
                          <a:effectLst/>
                        </a:rPr>
                        <a:t>100ng</a:t>
                      </a:r>
                      <a:endParaRPr lang="is-IS" sz="1400" b="0" i="0" u="none" strike="noStrike" dirty="0">
                        <a:solidFill>
                          <a:srgbClr val="000000"/>
                        </a:solidFill>
                        <a:effectLst/>
                        <a:latin typeface="Calibri" charset="0"/>
                      </a:endParaRPr>
                    </a:p>
                  </a:txBody>
                  <a:tcPr marL="6350" marR="6350" marT="6350" marB="0"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292355">
                <a:tc rowSpan="4">
                  <a:txBody>
                    <a:bodyPr/>
                    <a:lstStyle/>
                    <a:p>
                      <a:pPr algn="ctr" fontAlgn="ctr"/>
                      <a:r>
                        <a:rPr lang="en-US" sz="1400" u="none" strike="noStrike" dirty="0">
                          <a:effectLst/>
                        </a:rPr>
                        <a:t>library conversion efficiency</a:t>
                      </a:r>
                      <a:endParaRPr lang="en-US" sz="1400" b="0" i="0" u="none" strike="noStrike" dirty="0">
                        <a:solidFill>
                          <a:srgbClr val="000000"/>
                        </a:solidFill>
                        <a:effectLst/>
                        <a:latin typeface="Calibri" charset="0"/>
                      </a:endParaRPr>
                    </a:p>
                  </a:txBody>
                  <a:tcPr marL="6350" marR="6350" marT="6350" marB="0" anchor="ctr"/>
                </a:tc>
                <a:tc>
                  <a:txBody>
                    <a:bodyPr/>
                    <a:lstStyle/>
                    <a:p>
                      <a:pPr algn="ctr" fontAlgn="b"/>
                      <a:r>
                        <a:rPr lang="mr-IN" sz="1400" u="none" strike="noStrike" dirty="0">
                          <a:effectLst/>
                          <a:latin typeface="Calibri" charset="0"/>
                          <a:ea typeface="Calibri" charset="0"/>
                          <a:cs typeface="Calibri" charset="0"/>
                        </a:rPr>
                        <a:t>20%</a:t>
                      </a:r>
                      <a:endParaRPr lang="mr-IN" sz="1400" b="0" i="0" u="none" strike="noStrike" dirty="0">
                        <a:solidFill>
                          <a:srgbClr val="000000"/>
                        </a:solidFill>
                        <a:effectLst/>
                        <a:latin typeface="Calibri" charset="0"/>
                        <a:ea typeface="Calibri" charset="0"/>
                        <a:cs typeface="Calibri" charset="0"/>
                      </a:endParaRPr>
                    </a:p>
                  </a:txBody>
                  <a:tcPr marL="6350" marR="6350" marT="6350" marB="0" anchor="ctr">
                    <a:lnR w="12700" cap="flat" cmpd="sng" algn="ctr">
                      <a:solidFill>
                        <a:schemeClr val="tx1"/>
                      </a:solidFill>
                      <a:prstDash val="solid"/>
                      <a:round/>
                      <a:headEnd type="none" w="med" len="med"/>
                      <a:tailEnd type="none" w="med" len="med"/>
                    </a:lnR>
                  </a:tcPr>
                </a:tc>
                <a:tc>
                  <a:txBody>
                    <a:bodyPr/>
                    <a:lstStyle/>
                    <a:p>
                      <a:pPr algn="ctr" fontAlgn="b"/>
                      <a:r>
                        <a:rPr lang="en-US" sz="1400" u="none" strike="noStrike" dirty="0">
                          <a:effectLst/>
                        </a:rPr>
                        <a:t>5%</a:t>
                      </a:r>
                      <a:endParaRPr lang="en-US" sz="1400" b="0" i="0" u="none" strike="noStrike" dirty="0">
                        <a:solidFill>
                          <a:srgbClr val="000000"/>
                        </a:solidFill>
                        <a:effectLst/>
                        <a:latin typeface="Calibri" charset="0"/>
                      </a:endParaRPr>
                    </a:p>
                  </a:txBody>
                  <a:tcPr marL="6350" marR="6350" marT="635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fontAlgn="b"/>
                      <a:r>
                        <a:rPr lang="nb-NO" sz="1400" u="none" strike="noStrike" dirty="0">
                          <a:effectLst/>
                        </a:rPr>
                        <a:t>0.5%</a:t>
                      </a:r>
                      <a:endParaRPr lang="nb-NO" sz="1400" b="0" i="0" u="none" strike="noStrike" dirty="0">
                        <a:solidFill>
                          <a:srgbClr val="000000"/>
                        </a:solidFill>
                        <a:effectLst/>
                        <a:latin typeface="Calibri" charset="0"/>
                      </a:endParaRPr>
                    </a:p>
                  </a:txBody>
                  <a:tcPr marL="6350" marR="6350" marT="6350" marB="0" anchor="ctr">
                    <a:lnT w="12700" cap="flat" cmpd="sng" algn="ctr">
                      <a:solidFill>
                        <a:schemeClr val="tx1"/>
                      </a:solidFill>
                      <a:prstDash val="solid"/>
                      <a:round/>
                      <a:headEnd type="none" w="med" len="med"/>
                      <a:tailEnd type="none" w="med" len="med"/>
                    </a:lnT>
                  </a:tcPr>
                </a:tc>
                <a:tc>
                  <a:txBody>
                    <a:bodyPr/>
                    <a:lstStyle/>
                    <a:p>
                      <a:pPr algn="ctr" fontAlgn="b"/>
                      <a:r>
                        <a:rPr lang="nb-NO" sz="1400" u="none" strike="noStrike" dirty="0">
                          <a:effectLst/>
                        </a:rPr>
                        <a:t>0.25%</a:t>
                      </a:r>
                      <a:endParaRPr lang="nb-NO" sz="1400" b="0" i="0" u="none" strike="noStrike" dirty="0">
                        <a:solidFill>
                          <a:srgbClr val="000000"/>
                        </a:solidFill>
                        <a:effectLst/>
                        <a:latin typeface="Calibri" charset="0"/>
                      </a:endParaRPr>
                    </a:p>
                  </a:txBody>
                  <a:tcPr marL="6350" marR="6350" marT="6350" marB="0" anchor="ctr">
                    <a:lnT w="12700" cap="flat" cmpd="sng" algn="ctr">
                      <a:solidFill>
                        <a:schemeClr val="tx1"/>
                      </a:solidFill>
                      <a:prstDash val="solid"/>
                      <a:round/>
                      <a:headEnd type="none" w="med" len="med"/>
                      <a:tailEnd type="none" w="med" len="med"/>
                    </a:lnT>
                  </a:tcPr>
                </a:tc>
                <a:tc>
                  <a:txBody>
                    <a:bodyPr/>
                    <a:lstStyle/>
                    <a:p>
                      <a:pPr algn="ctr" fontAlgn="b"/>
                      <a:r>
                        <a:rPr lang="nb-NO" sz="1400" u="none" strike="noStrike" dirty="0">
                          <a:effectLst/>
                        </a:rPr>
                        <a:t>0.17%</a:t>
                      </a:r>
                      <a:endParaRPr lang="nb-NO" sz="1400" b="0" i="0" u="none" strike="noStrike" dirty="0">
                        <a:solidFill>
                          <a:srgbClr val="000000"/>
                        </a:solidFill>
                        <a:effectLst/>
                        <a:latin typeface="Calibri" charset="0"/>
                      </a:endParaRPr>
                    </a:p>
                  </a:txBody>
                  <a:tcPr marL="6350" marR="6350" marT="6350" marB="0" anchor="ctr">
                    <a:lnT w="12700" cap="flat" cmpd="sng" algn="ctr">
                      <a:solidFill>
                        <a:schemeClr val="tx1"/>
                      </a:solidFill>
                      <a:prstDash val="solid"/>
                      <a:round/>
                      <a:headEnd type="none" w="med" len="med"/>
                      <a:tailEnd type="none" w="med" len="med"/>
                    </a:lnT>
                  </a:tcPr>
                </a:tc>
                <a:tc>
                  <a:txBody>
                    <a:bodyPr/>
                    <a:lstStyle/>
                    <a:p>
                      <a:pPr algn="ctr" fontAlgn="b"/>
                      <a:r>
                        <a:rPr lang="nb-NO" sz="1400" u="none" strike="noStrike" dirty="0">
                          <a:effectLst/>
                        </a:rPr>
                        <a:t>0.1%</a:t>
                      </a:r>
                      <a:endParaRPr lang="nb-NO" sz="1400" b="0" i="0" u="none" strike="noStrike" dirty="0">
                        <a:solidFill>
                          <a:srgbClr val="000000"/>
                        </a:solidFill>
                        <a:effectLst/>
                        <a:latin typeface="Calibri" charset="0"/>
                      </a:endParaRPr>
                    </a:p>
                  </a:txBody>
                  <a:tcPr marL="6350" marR="6350" marT="6350" marB="0" anchor="ctr">
                    <a:lnT w="12700" cap="flat" cmpd="sng" algn="ctr">
                      <a:solidFill>
                        <a:schemeClr val="tx1"/>
                      </a:solidFill>
                      <a:prstDash val="solid"/>
                      <a:round/>
                      <a:headEnd type="none" w="med" len="med"/>
                      <a:tailEnd type="none" w="med" len="med"/>
                    </a:lnT>
                  </a:tcPr>
                </a:tc>
                <a:tc>
                  <a:txBody>
                    <a:bodyPr/>
                    <a:lstStyle/>
                    <a:p>
                      <a:pPr algn="ctr" fontAlgn="b"/>
                      <a:r>
                        <a:rPr lang="pt-BR" sz="1400" u="none" strike="noStrike" dirty="0">
                          <a:effectLst/>
                        </a:rPr>
                        <a:t>0.05%</a:t>
                      </a:r>
                      <a:endParaRPr lang="pt-BR" sz="1400" b="0" i="0" u="none" strike="noStrike" dirty="0">
                        <a:solidFill>
                          <a:srgbClr val="000000"/>
                        </a:solidFill>
                        <a:effectLst/>
                        <a:latin typeface="Calibri" charset="0"/>
                      </a:endParaRPr>
                    </a:p>
                  </a:txBody>
                  <a:tcPr marL="6350" marR="6350" marT="6350" marB="0"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2"/>
                  </a:ext>
                </a:extLst>
              </a:tr>
              <a:tr h="292355">
                <a:tc vMerge="1">
                  <a:txBody>
                    <a:bodyPr/>
                    <a:lstStyle/>
                    <a:p>
                      <a:endParaRPr lang="en-US"/>
                    </a:p>
                  </a:txBody>
                  <a:tcPr/>
                </a:tc>
                <a:tc>
                  <a:txBody>
                    <a:bodyPr/>
                    <a:lstStyle/>
                    <a:p>
                      <a:pPr algn="ctr" fontAlgn="b"/>
                      <a:r>
                        <a:rPr lang="mr-IN" sz="1400" u="none" strike="noStrike" dirty="0">
                          <a:effectLst/>
                          <a:latin typeface="Calibri" charset="0"/>
                          <a:ea typeface="Calibri" charset="0"/>
                          <a:cs typeface="Calibri" charset="0"/>
                        </a:rPr>
                        <a:t>30%</a:t>
                      </a:r>
                      <a:endParaRPr lang="mr-IN" sz="1400" b="0" i="0" u="none" strike="noStrike" dirty="0">
                        <a:solidFill>
                          <a:srgbClr val="000000"/>
                        </a:solidFill>
                        <a:effectLst/>
                        <a:latin typeface="Calibri" charset="0"/>
                        <a:ea typeface="Calibri" charset="0"/>
                        <a:cs typeface="Calibri" charset="0"/>
                      </a:endParaRPr>
                    </a:p>
                  </a:txBody>
                  <a:tcPr marL="6350" marR="6350" marT="6350" marB="0" anchor="ctr">
                    <a:lnR w="12700" cap="flat" cmpd="sng" algn="ctr">
                      <a:solidFill>
                        <a:schemeClr val="tx1"/>
                      </a:solidFill>
                      <a:prstDash val="solid"/>
                      <a:round/>
                      <a:headEnd type="none" w="med" len="med"/>
                      <a:tailEnd type="none" w="med" len="med"/>
                    </a:lnR>
                  </a:tcPr>
                </a:tc>
                <a:tc>
                  <a:txBody>
                    <a:bodyPr/>
                    <a:lstStyle/>
                    <a:p>
                      <a:pPr algn="ctr" fontAlgn="b"/>
                      <a:r>
                        <a:rPr lang="hr-HR" sz="1400" u="none" strike="noStrike" dirty="0">
                          <a:effectLst/>
                        </a:rPr>
                        <a:t>3.4%</a:t>
                      </a:r>
                      <a:endParaRPr lang="hr-HR" sz="1400" b="0" i="0" u="none" strike="noStrike" dirty="0">
                        <a:solidFill>
                          <a:srgbClr val="000000"/>
                        </a:solidFill>
                        <a:effectLst/>
                        <a:latin typeface="Calibri" charset="0"/>
                      </a:endParaRPr>
                    </a:p>
                  </a:txBody>
                  <a:tcPr marL="6350" marR="6350" marT="6350" marB="0" anchor="ctr">
                    <a:lnL w="12700" cap="flat" cmpd="sng" algn="ctr">
                      <a:solidFill>
                        <a:schemeClr val="tx1"/>
                      </a:solidFill>
                      <a:prstDash val="solid"/>
                      <a:round/>
                      <a:headEnd type="none" w="med" len="med"/>
                      <a:tailEnd type="none" w="med" len="med"/>
                    </a:lnL>
                  </a:tcPr>
                </a:tc>
                <a:tc>
                  <a:txBody>
                    <a:bodyPr/>
                    <a:lstStyle/>
                    <a:p>
                      <a:pPr algn="ctr" fontAlgn="b"/>
                      <a:r>
                        <a:rPr lang="nb-NO" sz="1400" u="none" strike="noStrike" dirty="0">
                          <a:effectLst/>
                        </a:rPr>
                        <a:t>0.34%</a:t>
                      </a:r>
                      <a:endParaRPr lang="nb-NO" sz="1400" b="0" i="0" u="none" strike="noStrike" dirty="0">
                        <a:solidFill>
                          <a:srgbClr val="000000"/>
                        </a:solidFill>
                        <a:effectLst/>
                        <a:latin typeface="Calibri" charset="0"/>
                      </a:endParaRPr>
                    </a:p>
                  </a:txBody>
                  <a:tcPr marL="6350" marR="6350" marT="6350" marB="0" anchor="ctr"/>
                </a:tc>
                <a:tc>
                  <a:txBody>
                    <a:bodyPr/>
                    <a:lstStyle/>
                    <a:p>
                      <a:pPr algn="ctr" fontAlgn="b"/>
                      <a:r>
                        <a:rPr lang="nb-NO" sz="1400" u="none" strike="noStrike" dirty="0">
                          <a:effectLst/>
                        </a:rPr>
                        <a:t>0.17%</a:t>
                      </a:r>
                      <a:endParaRPr lang="nb-NO" sz="1400" b="0" i="0" u="none" strike="noStrike" dirty="0">
                        <a:solidFill>
                          <a:srgbClr val="000000"/>
                        </a:solidFill>
                        <a:effectLst/>
                        <a:latin typeface="Calibri" charset="0"/>
                      </a:endParaRPr>
                    </a:p>
                  </a:txBody>
                  <a:tcPr marL="6350" marR="6350" marT="6350" marB="0" anchor="ctr"/>
                </a:tc>
                <a:tc>
                  <a:txBody>
                    <a:bodyPr/>
                    <a:lstStyle/>
                    <a:p>
                      <a:pPr algn="ctr" fontAlgn="b"/>
                      <a:r>
                        <a:rPr lang="nb-NO" sz="1400" u="none" strike="noStrike" dirty="0">
                          <a:effectLst/>
                        </a:rPr>
                        <a:t>0.12%</a:t>
                      </a:r>
                      <a:endParaRPr lang="nb-NO" sz="1400" b="0" i="0" u="none" strike="noStrike" dirty="0">
                        <a:solidFill>
                          <a:srgbClr val="000000"/>
                        </a:solidFill>
                        <a:effectLst/>
                        <a:latin typeface="Calibri" charset="0"/>
                      </a:endParaRPr>
                    </a:p>
                  </a:txBody>
                  <a:tcPr marL="6350" marR="6350" marT="6350" marB="0" anchor="ctr"/>
                </a:tc>
                <a:tc>
                  <a:txBody>
                    <a:bodyPr/>
                    <a:lstStyle/>
                    <a:p>
                      <a:pPr algn="ctr" fontAlgn="b"/>
                      <a:r>
                        <a:rPr lang="is-IS" sz="1400" u="none" strike="noStrike" dirty="0">
                          <a:effectLst/>
                        </a:rPr>
                        <a:t>0.07%</a:t>
                      </a:r>
                      <a:endParaRPr lang="is-IS" sz="1400" b="0" i="0" u="none" strike="noStrike" dirty="0">
                        <a:solidFill>
                          <a:srgbClr val="000000"/>
                        </a:solidFill>
                        <a:effectLst/>
                        <a:latin typeface="Calibri" charset="0"/>
                      </a:endParaRPr>
                    </a:p>
                  </a:txBody>
                  <a:tcPr marL="6350" marR="6350" marT="6350" marB="0" anchor="ctr"/>
                </a:tc>
                <a:tc>
                  <a:txBody>
                    <a:bodyPr/>
                    <a:lstStyle/>
                    <a:p>
                      <a:pPr algn="ctr" fontAlgn="b"/>
                      <a:r>
                        <a:rPr lang="nb-NO" sz="1400" u="none" strike="noStrike" dirty="0">
                          <a:effectLst/>
                        </a:rPr>
                        <a:t>0.04%</a:t>
                      </a:r>
                      <a:endParaRPr lang="nb-NO" sz="1400" b="0" i="0" u="none" strike="noStrike" dirty="0">
                        <a:solidFill>
                          <a:srgbClr val="000000"/>
                        </a:solidFill>
                        <a:effectLst/>
                        <a:latin typeface="Calibri" charset="0"/>
                      </a:endParaRPr>
                    </a:p>
                  </a:txBody>
                  <a:tcPr marL="6350" marR="6350" marT="6350" marB="0" anchor="ctr"/>
                </a:tc>
                <a:extLst>
                  <a:ext uri="{0D108BD9-81ED-4DB2-BD59-A6C34878D82A}">
                    <a16:rowId xmlns:a16="http://schemas.microsoft.com/office/drawing/2014/main" val="10003"/>
                  </a:ext>
                </a:extLst>
              </a:tr>
              <a:tr h="292355">
                <a:tc vMerge="1">
                  <a:txBody>
                    <a:bodyPr/>
                    <a:lstStyle/>
                    <a:p>
                      <a:endParaRPr lang="en-US"/>
                    </a:p>
                  </a:txBody>
                  <a:tcPr/>
                </a:tc>
                <a:tc>
                  <a:txBody>
                    <a:bodyPr/>
                    <a:lstStyle/>
                    <a:p>
                      <a:pPr algn="ctr" fontAlgn="b"/>
                      <a:r>
                        <a:rPr lang="mr-IN" sz="1400" u="none" strike="noStrike" dirty="0">
                          <a:effectLst/>
                          <a:latin typeface="Calibri" charset="0"/>
                          <a:ea typeface="Calibri" charset="0"/>
                          <a:cs typeface="Calibri" charset="0"/>
                        </a:rPr>
                        <a:t>50%</a:t>
                      </a:r>
                      <a:endParaRPr lang="mr-IN" sz="1400" b="0" i="0" u="none" strike="noStrike" dirty="0">
                        <a:solidFill>
                          <a:srgbClr val="000000"/>
                        </a:solidFill>
                        <a:effectLst/>
                        <a:latin typeface="Calibri" charset="0"/>
                        <a:ea typeface="Calibri" charset="0"/>
                        <a:cs typeface="Calibri" charset="0"/>
                      </a:endParaRPr>
                    </a:p>
                  </a:txBody>
                  <a:tcPr marL="6350" marR="6350" marT="6350" marB="0" anchor="ctr">
                    <a:lnR w="12700" cap="flat" cmpd="sng" algn="ctr">
                      <a:solidFill>
                        <a:schemeClr val="tx1"/>
                      </a:solidFill>
                      <a:prstDash val="solid"/>
                      <a:round/>
                      <a:headEnd type="none" w="med" len="med"/>
                      <a:tailEnd type="none" w="med" len="med"/>
                    </a:lnR>
                  </a:tcPr>
                </a:tc>
                <a:tc>
                  <a:txBody>
                    <a:bodyPr/>
                    <a:lstStyle/>
                    <a:p>
                      <a:pPr algn="ctr" fontAlgn="b"/>
                      <a:r>
                        <a:rPr lang="is-IS" sz="1400" u="none" strike="noStrike" dirty="0">
                          <a:effectLst/>
                        </a:rPr>
                        <a:t>2%</a:t>
                      </a:r>
                      <a:endParaRPr lang="is-IS" sz="1400" b="0" i="0" u="none" strike="noStrike" dirty="0">
                        <a:solidFill>
                          <a:srgbClr val="000000"/>
                        </a:solidFill>
                        <a:effectLst/>
                        <a:latin typeface="Calibri" charset="0"/>
                      </a:endParaRPr>
                    </a:p>
                  </a:txBody>
                  <a:tcPr marL="6350" marR="6350" marT="6350" marB="0" anchor="ctr">
                    <a:lnL w="12700" cap="flat" cmpd="sng" algn="ctr">
                      <a:solidFill>
                        <a:schemeClr val="tx1"/>
                      </a:solidFill>
                      <a:prstDash val="solid"/>
                      <a:round/>
                      <a:headEnd type="none" w="med" len="med"/>
                      <a:tailEnd type="none" w="med" len="med"/>
                    </a:lnL>
                  </a:tcPr>
                </a:tc>
                <a:tc>
                  <a:txBody>
                    <a:bodyPr/>
                    <a:lstStyle/>
                    <a:p>
                      <a:pPr algn="ctr" fontAlgn="b"/>
                      <a:r>
                        <a:rPr lang="nb-NO" sz="1400" u="none" strike="noStrike" dirty="0">
                          <a:effectLst/>
                        </a:rPr>
                        <a:t>0.2%</a:t>
                      </a:r>
                      <a:endParaRPr lang="nb-NO" sz="1400" b="0" i="0" u="none" strike="noStrike" dirty="0">
                        <a:solidFill>
                          <a:srgbClr val="000000"/>
                        </a:solidFill>
                        <a:effectLst/>
                        <a:latin typeface="Calibri" charset="0"/>
                      </a:endParaRPr>
                    </a:p>
                  </a:txBody>
                  <a:tcPr marL="6350" marR="6350" marT="6350" marB="0" anchor="ctr"/>
                </a:tc>
                <a:tc>
                  <a:txBody>
                    <a:bodyPr/>
                    <a:lstStyle/>
                    <a:p>
                      <a:pPr algn="ctr" fontAlgn="b"/>
                      <a:r>
                        <a:rPr lang="nb-NO" sz="1400" u="none" strike="noStrike" dirty="0">
                          <a:effectLst/>
                        </a:rPr>
                        <a:t>0.1%</a:t>
                      </a:r>
                      <a:endParaRPr lang="nb-NO" sz="1400" b="0" i="0" u="none" strike="noStrike" dirty="0">
                        <a:solidFill>
                          <a:srgbClr val="000000"/>
                        </a:solidFill>
                        <a:effectLst/>
                        <a:latin typeface="Calibri" charset="0"/>
                      </a:endParaRPr>
                    </a:p>
                  </a:txBody>
                  <a:tcPr marL="6350" marR="6350" marT="6350" marB="0" anchor="ctr"/>
                </a:tc>
                <a:tc>
                  <a:txBody>
                    <a:bodyPr/>
                    <a:lstStyle/>
                    <a:p>
                      <a:pPr algn="ctr" fontAlgn="b"/>
                      <a:r>
                        <a:rPr lang="is-IS" sz="1400" u="none" strike="noStrike" dirty="0">
                          <a:effectLst/>
                        </a:rPr>
                        <a:t>0.07%</a:t>
                      </a:r>
                      <a:endParaRPr lang="is-IS" sz="1400" b="0" i="0" u="none" strike="noStrike" dirty="0">
                        <a:solidFill>
                          <a:srgbClr val="000000"/>
                        </a:solidFill>
                        <a:effectLst/>
                        <a:latin typeface="Calibri" charset="0"/>
                      </a:endParaRPr>
                    </a:p>
                  </a:txBody>
                  <a:tcPr marL="6350" marR="6350" marT="6350" marB="0" anchor="ctr"/>
                </a:tc>
                <a:tc>
                  <a:txBody>
                    <a:bodyPr/>
                    <a:lstStyle/>
                    <a:p>
                      <a:pPr algn="ctr" fontAlgn="b"/>
                      <a:r>
                        <a:rPr lang="is-IS" sz="1400" u="none" strike="noStrike" dirty="0">
                          <a:effectLst/>
                        </a:rPr>
                        <a:t>0.04%</a:t>
                      </a:r>
                      <a:endParaRPr lang="is-IS" sz="1400" b="0" i="0" u="none" strike="noStrike" dirty="0">
                        <a:solidFill>
                          <a:srgbClr val="000000"/>
                        </a:solidFill>
                        <a:effectLst/>
                        <a:latin typeface="Calibri" charset="0"/>
                      </a:endParaRPr>
                    </a:p>
                  </a:txBody>
                  <a:tcPr marL="6350" marR="6350" marT="6350" marB="0" anchor="ctr"/>
                </a:tc>
                <a:tc>
                  <a:txBody>
                    <a:bodyPr/>
                    <a:lstStyle/>
                    <a:p>
                      <a:pPr algn="ctr" fontAlgn="b"/>
                      <a:r>
                        <a:rPr lang="nb-NO" sz="1400" u="none" strike="noStrike" dirty="0">
                          <a:effectLst/>
                        </a:rPr>
                        <a:t>0.02%</a:t>
                      </a:r>
                      <a:endParaRPr lang="nb-NO" sz="1400" b="0" i="0" u="none" strike="noStrike" dirty="0">
                        <a:solidFill>
                          <a:srgbClr val="000000"/>
                        </a:solidFill>
                        <a:effectLst/>
                        <a:latin typeface="Calibri" charset="0"/>
                      </a:endParaRPr>
                    </a:p>
                  </a:txBody>
                  <a:tcPr marL="6350" marR="6350" marT="6350" marB="0" anchor="ctr"/>
                </a:tc>
                <a:extLst>
                  <a:ext uri="{0D108BD9-81ED-4DB2-BD59-A6C34878D82A}">
                    <a16:rowId xmlns:a16="http://schemas.microsoft.com/office/drawing/2014/main" val="10004"/>
                  </a:ext>
                </a:extLst>
              </a:tr>
              <a:tr h="292355">
                <a:tc vMerge="1">
                  <a:txBody>
                    <a:bodyPr/>
                    <a:lstStyle/>
                    <a:p>
                      <a:endParaRPr lang="en-US"/>
                    </a:p>
                  </a:txBody>
                  <a:tcPr/>
                </a:tc>
                <a:tc>
                  <a:txBody>
                    <a:bodyPr/>
                    <a:lstStyle/>
                    <a:p>
                      <a:pPr algn="ctr" fontAlgn="b"/>
                      <a:r>
                        <a:rPr lang="mr-IN" sz="1400" u="none" strike="noStrike" dirty="0">
                          <a:effectLst/>
                          <a:latin typeface="Calibri" charset="0"/>
                          <a:ea typeface="Calibri" charset="0"/>
                          <a:cs typeface="Calibri" charset="0"/>
                        </a:rPr>
                        <a:t>100%</a:t>
                      </a:r>
                      <a:endParaRPr lang="mr-IN" sz="1400" b="0" i="0" u="none" strike="noStrike" dirty="0">
                        <a:solidFill>
                          <a:srgbClr val="000000"/>
                        </a:solidFill>
                        <a:effectLst/>
                        <a:latin typeface="Calibri" charset="0"/>
                        <a:ea typeface="Calibri" charset="0"/>
                        <a:cs typeface="Calibri" charset="0"/>
                      </a:endParaRPr>
                    </a:p>
                  </a:txBody>
                  <a:tcPr marL="6350" marR="6350" marT="6350" marB="0" anchor="ctr">
                    <a:lnR w="12700" cap="flat" cmpd="sng" algn="ctr">
                      <a:solidFill>
                        <a:schemeClr val="tx1"/>
                      </a:solidFill>
                      <a:prstDash val="solid"/>
                      <a:round/>
                      <a:headEnd type="none" w="med" len="med"/>
                      <a:tailEnd type="none" w="med" len="med"/>
                    </a:lnR>
                  </a:tcPr>
                </a:tc>
                <a:tc>
                  <a:txBody>
                    <a:bodyPr/>
                    <a:lstStyle/>
                    <a:p>
                      <a:pPr algn="ctr" fontAlgn="b"/>
                      <a:r>
                        <a:rPr lang="en-US" sz="1400" u="none" strike="noStrike" dirty="0">
                          <a:effectLst/>
                        </a:rPr>
                        <a:t>1%</a:t>
                      </a:r>
                      <a:endParaRPr lang="en-US" sz="1400" b="0" i="0" u="none" strike="noStrike" dirty="0">
                        <a:solidFill>
                          <a:srgbClr val="000000"/>
                        </a:solidFill>
                        <a:effectLst/>
                        <a:latin typeface="Calibri" charset="0"/>
                      </a:endParaRPr>
                    </a:p>
                  </a:txBody>
                  <a:tcPr marL="6350" marR="6350" marT="6350" marB="0" anchor="ctr">
                    <a:lnL w="12700" cap="flat" cmpd="sng" algn="ctr">
                      <a:solidFill>
                        <a:schemeClr val="tx1"/>
                      </a:solidFill>
                      <a:prstDash val="solid"/>
                      <a:round/>
                      <a:headEnd type="none" w="med" len="med"/>
                      <a:tailEnd type="none" w="med" len="med"/>
                    </a:lnL>
                  </a:tcPr>
                </a:tc>
                <a:tc>
                  <a:txBody>
                    <a:bodyPr/>
                    <a:lstStyle/>
                    <a:p>
                      <a:pPr algn="ctr" fontAlgn="b"/>
                      <a:r>
                        <a:rPr lang="nb-NO" sz="1400" u="none" strike="noStrike" dirty="0">
                          <a:effectLst/>
                        </a:rPr>
                        <a:t>0.1%</a:t>
                      </a:r>
                      <a:endParaRPr lang="nb-NO" sz="1400" b="0" i="0" u="none" strike="noStrike" dirty="0">
                        <a:solidFill>
                          <a:srgbClr val="000000"/>
                        </a:solidFill>
                        <a:effectLst/>
                        <a:latin typeface="Calibri" charset="0"/>
                      </a:endParaRPr>
                    </a:p>
                  </a:txBody>
                  <a:tcPr marL="6350" marR="6350" marT="6350" marB="0" anchor="ctr"/>
                </a:tc>
                <a:tc>
                  <a:txBody>
                    <a:bodyPr/>
                    <a:lstStyle/>
                    <a:p>
                      <a:pPr algn="ctr" fontAlgn="b"/>
                      <a:r>
                        <a:rPr lang="pt-BR" sz="1400" u="none" strike="noStrike" dirty="0">
                          <a:effectLst/>
                        </a:rPr>
                        <a:t>0.05%</a:t>
                      </a:r>
                      <a:endParaRPr lang="pt-BR" sz="1400" b="0" i="0" u="none" strike="noStrike" dirty="0">
                        <a:solidFill>
                          <a:srgbClr val="000000"/>
                        </a:solidFill>
                        <a:effectLst/>
                        <a:latin typeface="Calibri" charset="0"/>
                      </a:endParaRPr>
                    </a:p>
                  </a:txBody>
                  <a:tcPr marL="6350" marR="6350" marT="6350" marB="0" anchor="ctr"/>
                </a:tc>
                <a:tc>
                  <a:txBody>
                    <a:bodyPr/>
                    <a:lstStyle/>
                    <a:p>
                      <a:pPr algn="ctr" fontAlgn="b"/>
                      <a:r>
                        <a:rPr lang="nb-NO" sz="1400" u="none" strike="noStrike" dirty="0">
                          <a:effectLst/>
                        </a:rPr>
                        <a:t>0.04%</a:t>
                      </a:r>
                      <a:endParaRPr lang="nb-NO" sz="1400" b="0" i="0" u="none" strike="noStrike" dirty="0">
                        <a:solidFill>
                          <a:srgbClr val="000000"/>
                        </a:solidFill>
                        <a:effectLst/>
                        <a:latin typeface="Calibri" charset="0"/>
                      </a:endParaRPr>
                    </a:p>
                  </a:txBody>
                  <a:tcPr marL="6350" marR="6350" marT="6350" marB="0" anchor="ctr"/>
                </a:tc>
                <a:tc>
                  <a:txBody>
                    <a:bodyPr/>
                    <a:lstStyle/>
                    <a:p>
                      <a:pPr algn="ctr" fontAlgn="b"/>
                      <a:r>
                        <a:rPr lang="nb-NO" sz="1400" u="none" strike="noStrike" dirty="0">
                          <a:effectLst/>
                        </a:rPr>
                        <a:t>0.02%</a:t>
                      </a:r>
                      <a:endParaRPr lang="nb-NO" sz="1400" b="0" i="0" u="none" strike="noStrike" dirty="0">
                        <a:solidFill>
                          <a:srgbClr val="000000"/>
                        </a:solidFill>
                        <a:effectLst/>
                        <a:latin typeface="Calibri" charset="0"/>
                      </a:endParaRPr>
                    </a:p>
                  </a:txBody>
                  <a:tcPr marL="6350" marR="6350" marT="6350" marB="0" anchor="ctr"/>
                </a:tc>
                <a:tc>
                  <a:txBody>
                    <a:bodyPr/>
                    <a:lstStyle/>
                    <a:p>
                      <a:pPr algn="ctr" fontAlgn="b"/>
                      <a:r>
                        <a:rPr lang="nb-NO" sz="1400" u="none" strike="noStrike" dirty="0">
                          <a:effectLst/>
                        </a:rPr>
                        <a:t>0.01%</a:t>
                      </a:r>
                      <a:endParaRPr lang="nb-NO" sz="1400" b="0" i="0" u="none" strike="noStrike" dirty="0">
                        <a:solidFill>
                          <a:srgbClr val="000000"/>
                        </a:solidFill>
                        <a:effectLst/>
                        <a:latin typeface="Calibri" charset="0"/>
                      </a:endParaRPr>
                    </a:p>
                  </a:txBody>
                  <a:tcPr marL="6350" marR="6350" marT="6350" marB="0" anchor="ctr"/>
                </a:tc>
                <a:extLst>
                  <a:ext uri="{0D108BD9-81ED-4DB2-BD59-A6C34878D82A}">
                    <a16:rowId xmlns:a16="http://schemas.microsoft.com/office/drawing/2014/main" val="10005"/>
                  </a:ext>
                </a:extLst>
              </a:tr>
            </a:tbl>
          </a:graphicData>
        </a:graphic>
      </p:graphicFrame>
      <p:sp>
        <p:nvSpPr>
          <p:cNvPr id="12" name="TextBox 11"/>
          <p:cNvSpPr txBox="1"/>
          <p:nvPr/>
        </p:nvSpPr>
        <p:spPr>
          <a:xfrm>
            <a:off x="573928" y="1059959"/>
            <a:ext cx="8219552" cy="338554"/>
          </a:xfrm>
          <a:prstGeom prst="rect">
            <a:avLst/>
          </a:prstGeom>
          <a:noFill/>
        </p:spPr>
        <p:txBody>
          <a:bodyPr wrap="square" rtlCol="0">
            <a:spAutoFit/>
          </a:bodyPr>
          <a:lstStyle/>
          <a:p>
            <a:r>
              <a:rPr lang="en-US" b="1" dirty="0"/>
              <a:t>Theoretical </a:t>
            </a:r>
            <a:r>
              <a:rPr lang="en-US" b="1" dirty="0" err="1"/>
              <a:t>LoD</a:t>
            </a:r>
            <a:r>
              <a:rPr lang="en-US" b="1" dirty="0"/>
              <a:t> under different input DNA mass and library conversion efficiency  </a:t>
            </a:r>
          </a:p>
        </p:txBody>
      </p:sp>
      <p:sp>
        <p:nvSpPr>
          <p:cNvPr id="13" name="TextBox 12"/>
          <p:cNvSpPr txBox="1"/>
          <p:nvPr/>
        </p:nvSpPr>
        <p:spPr>
          <a:xfrm>
            <a:off x="924448" y="3813462"/>
            <a:ext cx="7033847" cy="1323439"/>
          </a:xfrm>
          <a:prstGeom prst="rect">
            <a:avLst/>
          </a:prstGeom>
          <a:noFill/>
        </p:spPr>
        <p:txBody>
          <a:bodyPr wrap="square" rtlCol="0">
            <a:spAutoFit/>
          </a:bodyPr>
          <a:lstStyle/>
          <a:p>
            <a:r>
              <a:rPr lang="en-US" dirty="0"/>
              <a:t>Assumptions:</a:t>
            </a:r>
          </a:p>
          <a:p>
            <a:pPr marL="342900" indent="-342900">
              <a:buFont typeface="+mj-lt"/>
              <a:buAutoNum type="arabicPeriod"/>
            </a:pPr>
            <a:r>
              <a:rPr lang="en-US" dirty="0"/>
              <a:t>1ng DNA contains 300 haploid genomes</a:t>
            </a:r>
          </a:p>
          <a:p>
            <a:pPr marL="342900" indent="-342900">
              <a:buFont typeface="+mj-lt"/>
              <a:buAutoNum type="arabicPeriod"/>
            </a:pPr>
            <a:r>
              <a:rPr lang="en-US" dirty="0" err="1"/>
              <a:t>LoD</a:t>
            </a:r>
            <a:r>
              <a:rPr lang="en-US" dirty="0"/>
              <a:t> is the minimum VAF that gives at least 95% likelihood to observe one or more mutant DNA templates  </a:t>
            </a:r>
          </a:p>
          <a:p>
            <a:pPr marL="342900" indent="-342900">
              <a:buFont typeface="+mj-lt"/>
              <a:buAutoNum type="arabicPeriod"/>
            </a:pPr>
            <a:endParaRPr lang="en-US" dirty="0"/>
          </a:p>
        </p:txBody>
      </p:sp>
      <p:sp>
        <p:nvSpPr>
          <p:cNvPr id="5" name="Title 1"/>
          <p:cNvSpPr txBox="1">
            <a:spLocks/>
          </p:cNvSpPr>
          <p:nvPr/>
        </p:nvSpPr>
        <p:spPr bwMode="auto">
          <a:xfrm>
            <a:off x="327025" y="183240"/>
            <a:ext cx="8484362" cy="90805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ctr" rtl="0" eaLnBrk="1" fontAlgn="base" hangingPunct="1">
              <a:spcBef>
                <a:spcPct val="0"/>
              </a:spcBef>
              <a:spcAft>
                <a:spcPct val="0"/>
              </a:spcAft>
              <a:defRPr sz="6000" b="1" i="0" kern="500" spc="-50" baseline="0">
                <a:solidFill>
                  <a:schemeClr val="tx1"/>
                </a:solidFill>
                <a:latin typeface="+mj-lt"/>
                <a:ea typeface="+mj-ea"/>
                <a:cs typeface="Arial"/>
              </a:defRPr>
            </a:lvl1pPr>
            <a:lvl2pPr algn="l" rtl="0" eaLnBrk="1" fontAlgn="base" hangingPunct="1">
              <a:spcBef>
                <a:spcPct val="0"/>
              </a:spcBef>
              <a:spcAft>
                <a:spcPct val="0"/>
              </a:spcAft>
              <a:defRPr sz="2400" b="1">
                <a:solidFill>
                  <a:schemeClr val="tx1"/>
                </a:solidFill>
                <a:latin typeface="Arial" charset="0"/>
              </a:defRPr>
            </a:lvl2pPr>
            <a:lvl3pPr algn="l" rtl="0" eaLnBrk="1" fontAlgn="base" hangingPunct="1">
              <a:spcBef>
                <a:spcPct val="0"/>
              </a:spcBef>
              <a:spcAft>
                <a:spcPct val="0"/>
              </a:spcAft>
              <a:defRPr sz="2400" b="1">
                <a:solidFill>
                  <a:schemeClr val="tx1"/>
                </a:solidFill>
                <a:latin typeface="Arial" charset="0"/>
              </a:defRPr>
            </a:lvl3pPr>
            <a:lvl4pPr algn="l" rtl="0" eaLnBrk="1" fontAlgn="base" hangingPunct="1">
              <a:spcBef>
                <a:spcPct val="0"/>
              </a:spcBef>
              <a:spcAft>
                <a:spcPct val="0"/>
              </a:spcAft>
              <a:defRPr sz="2400" b="1">
                <a:solidFill>
                  <a:schemeClr val="tx1"/>
                </a:solidFill>
                <a:latin typeface="Arial" charset="0"/>
              </a:defRPr>
            </a:lvl4pPr>
            <a:lvl5pPr algn="l" rtl="0" eaLnBrk="1" fontAlgn="base" hangingPunct="1">
              <a:spcBef>
                <a:spcPct val="0"/>
              </a:spcBef>
              <a:spcAft>
                <a:spcPct val="0"/>
              </a:spcAft>
              <a:defRPr sz="2400" b="1">
                <a:solidFill>
                  <a:schemeClr val="tx1"/>
                </a:solidFill>
                <a:latin typeface="Arial" charset="0"/>
              </a:defRPr>
            </a:lvl5pPr>
            <a:lvl6pPr marL="457200" algn="l" rtl="0" eaLnBrk="1" fontAlgn="base" hangingPunct="1">
              <a:spcBef>
                <a:spcPct val="0"/>
              </a:spcBef>
              <a:spcAft>
                <a:spcPct val="0"/>
              </a:spcAft>
              <a:defRPr sz="2400" b="1">
                <a:solidFill>
                  <a:schemeClr val="tx1"/>
                </a:solidFill>
                <a:latin typeface="Arial" charset="0"/>
              </a:defRPr>
            </a:lvl6pPr>
            <a:lvl7pPr marL="914400" algn="l" rtl="0" eaLnBrk="1" fontAlgn="base" hangingPunct="1">
              <a:spcBef>
                <a:spcPct val="0"/>
              </a:spcBef>
              <a:spcAft>
                <a:spcPct val="0"/>
              </a:spcAft>
              <a:defRPr sz="2400" b="1">
                <a:solidFill>
                  <a:schemeClr val="tx1"/>
                </a:solidFill>
                <a:latin typeface="Arial" charset="0"/>
              </a:defRPr>
            </a:lvl7pPr>
            <a:lvl8pPr marL="1371600" algn="l" rtl="0" eaLnBrk="1" fontAlgn="base" hangingPunct="1">
              <a:spcBef>
                <a:spcPct val="0"/>
              </a:spcBef>
              <a:spcAft>
                <a:spcPct val="0"/>
              </a:spcAft>
              <a:defRPr sz="2400" b="1">
                <a:solidFill>
                  <a:schemeClr val="tx1"/>
                </a:solidFill>
                <a:latin typeface="Arial" charset="0"/>
              </a:defRPr>
            </a:lvl8pPr>
            <a:lvl9pPr marL="1828800" algn="l" rtl="0" eaLnBrk="1" fontAlgn="base" hangingPunct="1">
              <a:spcBef>
                <a:spcPct val="0"/>
              </a:spcBef>
              <a:spcAft>
                <a:spcPct val="0"/>
              </a:spcAft>
              <a:defRPr sz="2400" b="1">
                <a:solidFill>
                  <a:schemeClr val="tx1"/>
                </a:solidFill>
                <a:latin typeface="Arial" charset="0"/>
              </a:defRPr>
            </a:lvl9pPr>
          </a:lstStyle>
          <a:p>
            <a:pPr algn="l"/>
            <a:r>
              <a:rPr lang="en-US" altLang="en-US" sz="2800" dirty="0">
                <a:effectLst>
                  <a:outerShdw blurRad="38100" dist="38100" dir="2700000" algn="tl">
                    <a:srgbClr val="000000">
                      <a:alpha val="43137"/>
                    </a:srgbClr>
                  </a:outerShdw>
                </a:effectLst>
              </a:rPr>
              <a:t>Library Diversity for Sufficient Sampling</a:t>
            </a:r>
            <a:endParaRPr lang="en-US" sz="2800" dirty="0">
              <a:effectLst>
                <a:outerShdw blurRad="38100" dist="38100" dir="2700000" algn="tl">
                  <a:srgbClr val="000000">
                    <a:alpha val="43137"/>
                  </a:srgbClr>
                </a:outerShdw>
              </a:effectLst>
            </a:endParaRPr>
          </a:p>
        </p:txBody>
      </p:sp>
      <p:sp>
        <p:nvSpPr>
          <p:cNvPr id="6" name="Rectangle 5">
            <a:extLst>
              <a:ext uri="{FF2B5EF4-FFF2-40B4-BE49-F238E27FC236}">
                <a16:creationId xmlns:a16="http://schemas.microsoft.com/office/drawing/2014/main" id="{73D34C4E-2993-470D-99E0-0E2C127C690E}"/>
              </a:ext>
            </a:extLst>
          </p:cNvPr>
          <p:cNvSpPr/>
          <p:nvPr/>
        </p:nvSpPr>
        <p:spPr>
          <a:xfrm>
            <a:off x="698500" y="6500717"/>
            <a:ext cx="3195105" cy="276999"/>
          </a:xfrm>
          <a:prstGeom prst="rect">
            <a:avLst/>
          </a:prstGeom>
        </p:spPr>
        <p:txBody>
          <a:bodyPr wrap="none">
            <a:spAutoFit/>
          </a:bodyPr>
          <a:lstStyle/>
          <a:p>
            <a:r>
              <a:rPr lang="en-US" altLang="en-US" sz="1200" dirty="0"/>
              <a:t>*Data calculations on file. Illumina, Inc. 2018</a:t>
            </a:r>
          </a:p>
        </p:txBody>
      </p:sp>
    </p:spTree>
    <p:extLst>
      <p:ext uri="{BB962C8B-B14F-4D97-AF65-F5344CB8AC3E}">
        <p14:creationId xmlns:p14="http://schemas.microsoft.com/office/powerpoint/2010/main" val="11847774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sz="2800" dirty="0">
                <a:effectLst>
                  <a:outerShdw blurRad="38100" dist="38100" dir="2700000" algn="tl">
                    <a:srgbClr val="000000">
                      <a:alpha val="43137"/>
                    </a:srgbClr>
                  </a:outerShdw>
                </a:effectLst>
              </a:rPr>
              <a:t>Clear Separation in Sample Distribution between Signals and Noises</a:t>
            </a:r>
            <a:endParaRPr lang="en-US" sz="2800" dirty="0">
              <a:effectLst>
                <a:outerShdw blurRad="38100" dist="38100" dir="2700000" algn="tl">
                  <a:srgbClr val="000000">
                    <a:alpha val="43137"/>
                  </a:srgbClr>
                </a:outerShdw>
              </a:effectLst>
            </a:endParaRPr>
          </a:p>
        </p:txBody>
      </p:sp>
      <p:sp>
        <p:nvSpPr>
          <p:cNvPr id="4" name="Footer Placeholder 3"/>
          <p:cNvSpPr>
            <a:spLocks noGrp="1"/>
          </p:cNvSpPr>
          <p:nvPr>
            <p:ph type="ftr" sz="quarter" idx="11"/>
          </p:nvPr>
        </p:nvSpPr>
        <p:spPr/>
        <p:txBody>
          <a:bodyPr/>
          <a:lstStyle/>
          <a:p>
            <a:endParaRPr lang="en-US"/>
          </a:p>
        </p:txBody>
      </p:sp>
      <p:pic>
        <p:nvPicPr>
          <p:cNvPr id="5" name="Picture 2"/>
          <p:cNvPicPr>
            <a:picLocks noGrp="1" noChangeAspect="1" noChangeArrowheads="1"/>
          </p:cNvPicPr>
          <p:nvPr>
            <p:ph idx="1"/>
          </p:nvPr>
        </p:nvPicPr>
        <p:blipFill>
          <a:blip r:embed="rId3" cstate="print">
            <a:extLst>
              <a:ext uri="{28A0092B-C50C-407E-A947-70E740481C1C}">
                <a14:useLocalDpi xmlns:a14="http://schemas.microsoft.com/office/drawing/2010/main" val="0"/>
              </a:ext>
            </a:extLst>
          </a:blip>
          <a:srcRect/>
          <a:stretch>
            <a:fillRect/>
          </a:stretch>
        </p:blipFill>
        <p:spPr bwMode="auto">
          <a:xfrm>
            <a:off x="928027" y="1743129"/>
            <a:ext cx="7275244" cy="38511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913892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0312" y="237744"/>
            <a:ext cx="8796528" cy="908050"/>
          </a:xfrm>
        </p:spPr>
        <p:txBody>
          <a:bodyPr>
            <a:noAutofit/>
          </a:bodyPr>
          <a:lstStyle/>
          <a:p>
            <a:r>
              <a:rPr lang="en-US" sz="2400" dirty="0">
                <a:effectLst>
                  <a:outerShdw blurRad="38100" dist="38100" dir="2700000" algn="tl">
                    <a:srgbClr val="000000">
                      <a:alpha val="43137"/>
                    </a:srgbClr>
                  </a:outerShdw>
                </a:effectLst>
              </a:rPr>
              <a:t>Right Input Mass and Sequencing Depth Together for Sensitivity and Specificity</a:t>
            </a:r>
          </a:p>
        </p:txBody>
      </p:sp>
      <p:grpSp>
        <p:nvGrpSpPr>
          <p:cNvPr id="14" name="Group 13"/>
          <p:cNvGrpSpPr/>
          <p:nvPr/>
        </p:nvGrpSpPr>
        <p:grpSpPr>
          <a:xfrm>
            <a:off x="2072788" y="1550815"/>
            <a:ext cx="6934052" cy="4644912"/>
            <a:chOff x="1095200" y="1676400"/>
            <a:chExt cx="7911640" cy="5109405"/>
          </a:xfrm>
        </p:grpSpPr>
        <p:pic>
          <p:nvPicPr>
            <p:cNvPr id="4"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16778" t="13612" r="7967" b="19277"/>
            <a:stretch/>
          </p:blipFill>
          <p:spPr bwMode="auto">
            <a:xfrm>
              <a:off x="1417320" y="3200400"/>
              <a:ext cx="7589520" cy="152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4"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16892" t="14544" r="7504" b="19311"/>
            <a:stretch/>
          </p:blipFill>
          <p:spPr bwMode="auto">
            <a:xfrm>
              <a:off x="1417320" y="1676400"/>
              <a:ext cx="7589520" cy="152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2987040" y="6183868"/>
              <a:ext cx="301686" cy="369332"/>
            </a:xfrm>
            <a:prstGeom prst="rect">
              <a:avLst/>
            </a:prstGeom>
            <a:noFill/>
          </p:spPr>
          <p:txBody>
            <a:bodyPr wrap="none" rtlCol="0">
              <a:spAutoFit/>
            </a:bodyPr>
            <a:lstStyle/>
            <a:p>
              <a:r>
                <a:rPr lang="en-US" dirty="0"/>
                <a:t>5</a:t>
              </a:r>
            </a:p>
          </p:txBody>
        </p:sp>
        <p:pic>
          <p:nvPicPr>
            <p:cNvPr id="7" name="Picture 4"/>
            <p:cNvPicPr>
              <a:picLocks noChangeAspect="1" noChangeArrowheads="1"/>
            </p:cNvPicPr>
            <p:nvPr/>
          </p:nvPicPr>
          <p:blipFill rotWithShape="1">
            <a:blip r:embed="rId5">
              <a:extLst>
                <a:ext uri="{28A0092B-C50C-407E-A947-70E740481C1C}">
                  <a14:useLocalDpi xmlns:a14="http://schemas.microsoft.com/office/drawing/2010/main" val="0"/>
                </a:ext>
              </a:extLst>
            </a:blip>
            <a:srcRect l="16738" t="12756" r="7836" b="18417"/>
            <a:stretch/>
          </p:blipFill>
          <p:spPr bwMode="auto">
            <a:xfrm>
              <a:off x="1417320" y="4724400"/>
              <a:ext cx="7589520" cy="152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TextBox 7"/>
            <p:cNvSpPr txBox="1"/>
            <p:nvPr/>
          </p:nvSpPr>
          <p:spPr>
            <a:xfrm>
              <a:off x="4640254" y="6183868"/>
              <a:ext cx="418704" cy="369332"/>
            </a:xfrm>
            <a:prstGeom prst="rect">
              <a:avLst/>
            </a:prstGeom>
            <a:noFill/>
          </p:spPr>
          <p:txBody>
            <a:bodyPr wrap="none" rtlCol="0">
              <a:spAutoFit/>
            </a:bodyPr>
            <a:lstStyle/>
            <a:p>
              <a:r>
                <a:rPr lang="en-US" dirty="0"/>
                <a:t>10</a:t>
              </a:r>
            </a:p>
          </p:txBody>
        </p:sp>
        <p:sp>
          <p:nvSpPr>
            <p:cNvPr id="9" name="TextBox 8"/>
            <p:cNvSpPr txBox="1"/>
            <p:nvPr/>
          </p:nvSpPr>
          <p:spPr>
            <a:xfrm>
              <a:off x="6375222" y="6183868"/>
              <a:ext cx="418704" cy="369332"/>
            </a:xfrm>
            <a:prstGeom prst="rect">
              <a:avLst/>
            </a:prstGeom>
            <a:noFill/>
          </p:spPr>
          <p:txBody>
            <a:bodyPr wrap="none" rtlCol="0">
              <a:spAutoFit/>
            </a:bodyPr>
            <a:lstStyle/>
            <a:p>
              <a:r>
                <a:rPr lang="en-US" dirty="0"/>
                <a:t>15</a:t>
              </a:r>
            </a:p>
          </p:txBody>
        </p:sp>
        <p:sp>
          <p:nvSpPr>
            <p:cNvPr id="10" name="TextBox 9"/>
            <p:cNvSpPr txBox="1"/>
            <p:nvPr/>
          </p:nvSpPr>
          <p:spPr>
            <a:xfrm>
              <a:off x="8051622" y="6183868"/>
              <a:ext cx="418704" cy="369332"/>
            </a:xfrm>
            <a:prstGeom prst="rect">
              <a:avLst/>
            </a:prstGeom>
            <a:noFill/>
          </p:spPr>
          <p:txBody>
            <a:bodyPr wrap="none" rtlCol="0">
              <a:spAutoFit/>
            </a:bodyPr>
            <a:lstStyle/>
            <a:p>
              <a:r>
                <a:rPr lang="en-US" dirty="0"/>
                <a:t>20</a:t>
              </a:r>
            </a:p>
          </p:txBody>
        </p:sp>
        <p:sp>
          <p:nvSpPr>
            <p:cNvPr id="6" name="TextBox 5"/>
            <p:cNvSpPr txBox="1"/>
            <p:nvPr/>
          </p:nvSpPr>
          <p:spPr>
            <a:xfrm>
              <a:off x="3147435" y="6447250"/>
              <a:ext cx="3669047" cy="338555"/>
            </a:xfrm>
            <a:prstGeom prst="rect">
              <a:avLst/>
            </a:prstGeom>
            <a:noFill/>
          </p:spPr>
          <p:txBody>
            <a:bodyPr wrap="none" rtlCol="0">
              <a:spAutoFit/>
            </a:bodyPr>
            <a:lstStyle/>
            <a:p>
              <a:r>
                <a:rPr lang="en-US" sz="1400" b="1" dirty="0"/>
                <a:t>Variant supporting fragment counts</a:t>
              </a:r>
            </a:p>
          </p:txBody>
        </p:sp>
        <p:sp>
          <p:nvSpPr>
            <p:cNvPr id="12" name="TextBox 11"/>
            <p:cNvSpPr txBox="1"/>
            <p:nvPr/>
          </p:nvSpPr>
          <p:spPr>
            <a:xfrm rot="16200000">
              <a:off x="671967" y="3762613"/>
              <a:ext cx="1197636" cy="351169"/>
            </a:xfrm>
            <a:prstGeom prst="rect">
              <a:avLst/>
            </a:prstGeom>
            <a:noFill/>
          </p:spPr>
          <p:txBody>
            <a:bodyPr wrap="none" rtlCol="0">
              <a:spAutoFit/>
            </a:bodyPr>
            <a:lstStyle/>
            <a:p>
              <a:r>
                <a:rPr lang="en-US" sz="1400" b="1" dirty="0"/>
                <a:t>Frequency</a:t>
              </a:r>
            </a:p>
          </p:txBody>
        </p:sp>
      </p:grpSp>
      <p:sp>
        <p:nvSpPr>
          <p:cNvPr id="13" name="TextBox 12"/>
          <p:cNvSpPr txBox="1"/>
          <p:nvPr/>
        </p:nvSpPr>
        <p:spPr>
          <a:xfrm>
            <a:off x="21133" y="1316157"/>
            <a:ext cx="1558440" cy="461665"/>
          </a:xfrm>
          <a:prstGeom prst="rect">
            <a:avLst/>
          </a:prstGeom>
          <a:noFill/>
        </p:spPr>
        <p:txBody>
          <a:bodyPr wrap="none" rtlCol="0">
            <a:spAutoFit/>
          </a:bodyPr>
          <a:lstStyle/>
          <a:p>
            <a:r>
              <a:rPr lang="en-US" sz="1200" dirty="0"/>
              <a:t>Fragment coverage </a:t>
            </a:r>
          </a:p>
          <a:p>
            <a:r>
              <a:rPr lang="en-US" sz="1200" dirty="0"/>
              <a:t>depth at a locus</a:t>
            </a:r>
          </a:p>
        </p:txBody>
      </p:sp>
      <p:sp>
        <p:nvSpPr>
          <p:cNvPr id="15" name="TextBox 14"/>
          <p:cNvSpPr txBox="1"/>
          <p:nvPr/>
        </p:nvSpPr>
        <p:spPr>
          <a:xfrm>
            <a:off x="1586160" y="1396636"/>
            <a:ext cx="742511" cy="338554"/>
          </a:xfrm>
          <a:prstGeom prst="rect">
            <a:avLst/>
          </a:prstGeom>
          <a:noFill/>
        </p:spPr>
        <p:txBody>
          <a:bodyPr wrap="none" rtlCol="0">
            <a:spAutoFit/>
          </a:bodyPr>
          <a:lstStyle/>
          <a:p>
            <a:r>
              <a:rPr lang="en-US" dirty="0"/>
              <a:t>3000x</a:t>
            </a:r>
          </a:p>
        </p:txBody>
      </p:sp>
      <p:sp>
        <p:nvSpPr>
          <p:cNvPr id="17" name="TextBox 16"/>
          <p:cNvSpPr txBox="1"/>
          <p:nvPr/>
        </p:nvSpPr>
        <p:spPr>
          <a:xfrm>
            <a:off x="1586160" y="2755536"/>
            <a:ext cx="742511" cy="338554"/>
          </a:xfrm>
          <a:prstGeom prst="rect">
            <a:avLst/>
          </a:prstGeom>
          <a:noFill/>
        </p:spPr>
        <p:txBody>
          <a:bodyPr wrap="none" rtlCol="0">
            <a:spAutoFit/>
          </a:bodyPr>
          <a:lstStyle/>
          <a:p>
            <a:r>
              <a:rPr lang="en-US" dirty="0"/>
              <a:t>6000x</a:t>
            </a:r>
          </a:p>
        </p:txBody>
      </p:sp>
      <p:sp>
        <p:nvSpPr>
          <p:cNvPr id="18" name="TextBox 17"/>
          <p:cNvSpPr txBox="1"/>
          <p:nvPr/>
        </p:nvSpPr>
        <p:spPr>
          <a:xfrm>
            <a:off x="1586160" y="4273126"/>
            <a:ext cx="742511" cy="338554"/>
          </a:xfrm>
          <a:prstGeom prst="rect">
            <a:avLst/>
          </a:prstGeom>
          <a:noFill/>
        </p:spPr>
        <p:txBody>
          <a:bodyPr wrap="none" rtlCol="0">
            <a:spAutoFit/>
          </a:bodyPr>
          <a:lstStyle/>
          <a:p>
            <a:r>
              <a:rPr lang="en-US" dirty="0"/>
              <a:t>9000x</a:t>
            </a:r>
          </a:p>
        </p:txBody>
      </p:sp>
      <p:sp>
        <p:nvSpPr>
          <p:cNvPr id="16" name="TextBox 15"/>
          <p:cNvSpPr txBox="1"/>
          <p:nvPr/>
        </p:nvSpPr>
        <p:spPr>
          <a:xfrm>
            <a:off x="5362464" y="1626605"/>
            <a:ext cx="3448380" cy="738664"/>
          </a:xfrm>
          <a:prstGeom prst="rect">
            <a:avLst/>
          </a:prstGeom>
          <a:noFill/>
        </p:spPr>
        <p:txBody>
          <a:bodyPr wrap="none" rtlCol="0">
            <a:spAutoFit/>
          </a:bodyPr>
          <a:lstStyle/>
          <a:p>
            <a:r>
              <a:rPr lang="en-US" sz="1400" dirty="0">
                <a:solidFill>
                  <a:srgbClr val="FF0000"/>
                </a:solidFill>
              </a:rPr>
              <a:t>Red: signal of VAF=0.1%</a:t>
            </a:r>
          </a:p>
          <a:p>
            <a:r>
              <a:rPr lang="en-US" sz="1400" dirty="0">
                <a:solidFill>
                  <a:srgbClr val="0070C0"/>
                </a:solidFill>
              </a:rPr>
              <a:t>Blue: noise of VAF=0.033%</a:t>
            </a:r>
          </a:p>
          <a:p>
            <a:r>
              <a:rPr lang="en-US" sz="1400" dirty="0">
                <a:solidFill>
                  <a:schemeClr val="tx2"/>
                </a:solidFill>
              </a:rPr>
              <a:t>Assume Poisson for fragment distribution</a:t>
            </a:r>
          </a:p>
        </p:txBody>
      </p:sp>
      <p:cxnSp>
        <p:nvCxnSpPr>
          <p:cNvPr id="22" name="Straight Connector 21"/>
          <p:cNvCxnSpPr/>
          <p:nvPr/>
        </p:nvCxnSpPr>
        <p:spPr>
          <a:xfrm rot="2700000">
            <a:off x="3008779" y="1787558"/>
            <a:ext cx="914400" cy="91440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3910181" y="3094090"/>
            <a:ext cx="0" cy="1071145"/>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flipH="1">
            <a:off x="4105761" y="4442403"/>
            <a:ext cx="6798" cy="1152555"/>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3465979" y="2360804"/>
            <a:ext cx="3089051" cy="307777"/>
          </a:xfrm>
          <a:prstGeom prst="rect">
            <a:avLst/>
          </a:prstGeom>
          <a:noFill/>
        </p:spPr>
        <p:txBody>
          <a:bodyPr wrap="none" rtlCol="0">
            <a:spAutoFit/>
          </a:bodyPr>
          <a:lstStyle/>
          <a:p>
            <a:r>
              <a:rPr lang="en-US" sz="1400" dirty="0"/>
              <a:t>Type I error =5% with FN rate = 50%</a:t>
            </a:r>
          </a:p>
        </p:txBody>
      </p:sp>
      <p:sp>
        <p:nvSpPr>
          <p:cNvPr id="27" name="TextBox 26"/>
          <p:cNvSpPr txBox="1"/>
          <p:nvPr/>
        </p:nvSpPr>
        <p:spPr>
          <a:xfrm>
            <a:off x="3886200" y="3657236"/>
            <a:ext cx="3138744" cy="307777"/>
          </a:xfrm>
          <a:prstGeom prst="rect">
            <a:avLst/>
          </a:prstGeom>
          <a:noFill/>
        </p:spPr>
        <p:txBody>
          <a:bodyPr wrap="none" rtlCol="0">
            <a:spAutoFit/>
          </a:bodyPr>
          <a:lstStyle/>
          <a:p>
            <a:r>
              <a:rPr lang="en-US" sz="1400" dirty="0"/>
              <a:t>Type I error =5% with FN rate = 29% </a:t>
            </a:r>
          </a:p>
        </p:txBody>
      </p:sp>
      <p:sp>
        <p:nvSpPr>
          <p:cNvPr id="28" name="TextBox 27"/>
          <p:cNvSpPr txBox="1"/>
          <p:nvPr/>
        </p:nvSpPr>
        <p:spPr>
          <a:xfrm>
            <a:off x="4097088" y="5256404"/>
            <a:ext cx="3089051" cy="307777"/>
          </a:xfrm>
          <a:prstGeom prst="rect">
            <a:avLst/>
          </a:prstGeom>
          <a:noFill/>
        </p:spPr>
        <p:txBody>
          <a:bodyPr wrap="none" rtlCol="0">
            <a:spAutoFit/>
          </a:bodyPr>
          <a:lstStyle/>
          <a:p>
            <a:r>
              <a:rPr lang="en-US" sz="1400" dirty="0"/>
              <a:t>Type I error =5% with FN rate = 12%</a:t>
            </a:r>
          </a:p>
        </p:txBody>
      </p:sp>
      <p:graphicFrame>
        <p:nvGraphicFramePr>
          <p:cNvPr id="3" name="Table 2"/>
          <p:cNvGraphicFramePr>
            <a:graphicFrameLocks noGrp="1"/>
          </p:cNvGraphicFramePr>
          <p:nvPr>
            <p:extLst>
              <p:ext uri="{D42A27DB-BD31-4B8C-83A1-F6EECF244321}">
                <p14:modId xmlns:p14="http://schemas.microsoft.com/office/powerpoint/2010/main" val="1248928102"/>
              </p:ext>
            </p:extLst>
          </p:nvPr>
        </p:nvGraphicFramePr>
        <p:xfrm>
          <a:off x="241604" y="1713105"/>
          <a:ext cx="1882222" cy="944880"/>
        </p:xfrm>
        <a:graphic>
          <a:graphicData uri="http://schemas.openxmlformats.org/drawingml/2006/table">
            <a:tbl>
              <a:tblPr firstRow="1" bandRow="1">
                <a:tableStyleId>{93296810-A885-4BE3-A3E7-6D5BEEA58F35}</a:tableStyleId>
              </a:tblPr>
              <a:tblGrid>
                <a:gridCol w="941111">
                  <a:extLst>
                    <a:ext uri="{9D8B030D-6E8A-4147-A177-3AD203B41FA5}">
                      <a16:colId xmlns:a16="http://schemas.microsoft.com/office/drawing/2014/main" val="20000"/>
                    </a:ext>
                  </a:extLst>
                </a:gridCol>
                <a:gridCol w="941111">
                  <a:extLst>
                    <a:ext uri="{9D8B030D-6E8A-4147-A177-3AD203B41FA5}">
                      <a16:colId xmlns:a16="http://schemas.microsoft.com/office/drawing/2014/main" val="20001"/>
                    </a:ext>
                  </a:extLst>
                </a:gridCol>
              </a:tblGrid>
              <a:tr h="365230">
                <a:tc>
                  <a:txBody>
                    <a:bodyPr/>
                    <a:lstStyle/>
                    <a:p>
                      <a:pPr algn="ctr"/>
                      <a:r>
                        <a:rPr lang="en-US" sz="1100" dirty="0"/>
                        <a:t>DNA input</a:t>
                      </a:r>
                    </a:p>
                  </a:txBody>
                  <a:tcPr/>
                </a:tc>
                <a:tc>
                  <a:txBody>
                    <a:bodyPr/>
                    <a:lstStyle/>
                    <a:p>
                      <a:pPr algn="ctr"/>
                      <a:r>
                        <a:rPr lang="en-US" sz="1100" dirty="0"/>
                        <a:t>Library conversion</a:t>
                      </a:r>
                    </a:p>
                  </a:txBody>
                  <a:tcPr/>
                </a:tc>
                <a:extLst>
                  <a:ext uri="{0D108BD9-81ED-4DB2-BD59-A6C34878D82A}">
                    <a16:rowId xmlns:a16="http://schemas.microsoft.com/office/drawing/2014/main" val="10000"/>
                  </a:ext>
                </a:extLst>
              </a:tr>
              <a:tr h="211601">
                <a:tc>
                  <a:txBody>
                    <a:bodyPr/>
                    <a:lstStyle/>
                    <a:p>
                      <a:pPr algn="ctr"/>
                      <a:r>
                        <a:rPr lang="en-US" sz="1100" dirty="0"/>
                        <a:t>15ng</a:t>
                      </a:r>
                    </a:p>
                  </a:txBody>
                  <a:tcPr/>
                </a:tc>
                <a:tc>
                  <a:txBody>
                    <a:bodyPr/>
                    <a:lstStyle/>
                    <a:p>
                      <a:pPr algn="ctr"/>
                      <a:r>
                        <a:rPr lang="en-US" sz="1100" dirty="0"/>
                        <a:t>60%</a:t>
                      </a:r>
                    </a:p>
                  </a:txBody>
                  <a:tcPr/>
                </a:tc>
                <a:extLst>
                  <a:ext uri="{0D108BD9-81ED-4DB2-BD59-A6C34878D82A}">
                    <a16:rowId xmlns:a16="http://schemas.microsoft.com/office/drawing/2014/main" val="10001"/>
                  </a:ext>
                </a:extLst>
              </a:tr>
              <a:tr h="211601">
                <a:tc>
                  <a:txBody>
                    <a:bodyPr/>
                    <a:lstStyle/>
                    <a:p>
                      <a:pPr algn="ctr"/>
                      <a:r>
                        <a:rPr lang="en-US" sz="1100" dirty="0"/>
                        <a:t>30ng</a:t>
                      </a:r>
                    </a:p>
                  </a:txBody>
                  <a:tcPr/>
                </a:tc>
                <a:tc>
                  <a:txBody>
                    <a:bodyPr/>
                    <a:lstStyle/>
                    <a:p>
                      <a:pPr algn="ctr"/>
                      <a:r>
                        <a:rPr lang="en-US" sz="1100" dirty="0"/>
                        <a:t>30%</a:t>
                      </a:r>
                    </a:p>
                  </a:txBody>
                  <a:tcPr/>
                </a:tc>
                <a:extLst>
                  <a:ext uri="{0D108BD9-81ED-4DB2-BD59-A6C34878D82A}">
                    <a16:rowId xmlns:a16="http://schemas.microsoft.com/office/drawing/2014/main" val="10002"/>
                  </a:ext>
                </a:extLst>
              </a:tr>
            </a:tbl>
          </a:graphicData>
        </a:graphic>
      </p:graphicFrame>
      <p:graphicFrame>
        <p:nvGraphicFramePr>
          <p:cNvPr id="29" name="Table 28"/>
          <p:cNvGraphicFramePr>
            <a:graphicFrameLocks noGrp="1"/>
          </p:cNvGraphicFramePr>
          <p:nvPr>
            <p:extLst>
              <p:ext uri="{D42A27DB-BD31-4B8C-83A1-F6EECF244321}">
                <p14:modId xmlns:p14="http://schemas.microsoft.com/office/powerpoint/2010/main" val="2796902533"/>
              </p:ext>
            </p:extLst>
          </p:nvPr>
        </p:nvGraphicFramePr>
        <p:xfrm>
          <a:off x="241604" y="3097405"/>
          <a:ext cx="1882222" cy="944880"/>
        </p:xfrm>
        <a:graphic>
          <a:graphicData uri="http://schemas.openxmlformats.org/drawingml/2006/table">
            <a:tbl>
              <a:tblPr firstRow="1" bandRow="1">
                <a:tableStyleId>{93296810-A885-4BE3-A3E7-6D5BEEA58F35}</a:tableStyleId>
              </a:tblPr>
              <a:tblGrid>
                <a:gridCol w="941111">
                  <a:extLst>
                    <a:ext uri="{9D8B030D-6E8A-4147-A177-3AD203B41FA5}">
                      <a16:colId xmlns:a16="http://schemas.microsoft.com/office/drawing/2014/main" val="20000"/>
                    </a:ext>
                  </a:extLst>
                </a:gridCol>
                <a:gridCol w="941111">
                  <a:extLst>
                    <a:ext uri="{9D8B030D-6E8A-4147-A177-3AD203B41FA5}">
                      <a16:colId xmlns:a16="http://schemas.microsoft.com/office/drawing/2014/main" val="20001"/>
                    </a:ext>
                  </a:extLst>
                </a:gridCol>
              </a:tblGrid>
              <a:tr h="365230">
                <a:tc>
                  <a:txBody>
                    <a:bodyPr/>
                    <a:lstStyle/>
                    <a:p>
                      <a:pPr algn="ctr"/>
                      <a:r>
                        <a:rPr lang="en-US" sz="1100" dirty="0"/>
                        <a:t>DNA input</a:t>
                      </a:r>
                    </a:p>
                  </a:txBody>
                  <a:tcPr/>
                </a:tc>
                <a:tc>
                  <a:txBody>
                    <a:bodyPr/>
                    <a:lstStyle/>
                    <a:p>
                      <a:pPr algn="ctr"/>
                      <a:r>
                        <a:rPr lang="en-US" sz="1100" dirty="0"/>
                        <a:t>Library conversion</a:t>
                      </a:r>
                    </a:p>
                  </a:txBody>
                  <a:tcPr/>
                </a:tc>
                <a:extLst>
                  <a:ext uri="{0D108BD9-81ED-4DB2-BD59-A6C34878D82A}">
                    <a16:rowId xmlns:a16="http://schemas.microsoft.com/office/drawing/2014/main" val="10000"/>
                  </a:ext>
                </a:extLst>
              </a:tr>
              <a:tr h="211601">
                <a:tc>
                  <a:txBody>
                    <a:bodyPr/>
                    <a:lstStyle/>
                    <a:p>
                      <a:pPr algn="ctr"/>
                      <a:r>
                        <a:rPr lang="en-US" sz="1100" dirty="0"/>
                        <a:t>30ng</a:t>
                      </a:r>
                    </a:p>
                  </a:txBody>
                  <a:tcPr/>
                </a:tc>
                <a:tc>
                  <a:txBody>
                    <a:bodyPr/>
                    <a:lstStyle/>
                    <a:p>
                      <a:pPr algn="ctr"/>
                      <a:r>
                        <a:rPr lang="en-US" sz="1100" dirty="0"/>
                        <a:t>60%</a:t>
                      </a:r>
                    </a:p>
                  </a:txBody>
                  <a:tcPr/>
                </a:tc>
                <a:extLst>
                  <a:ext uri="{0D108BD9-81ED-4DB2-BD59-A6C34878D82A}">
                    <a16:rowId xmlns:a16="http://schemas.microsoft.com/office/drawing/2014/main" val="10001"/>
                  </a:ext>
                </a:extLst>
              </a:tr>
              <a:tr h="211601">
                <a:tc>
                  <a:txBody>
                    <a:bodyPr/>
                    <a:lstStyle/>
                    <a:p>
                      <a:pPr algn="ctr"/>
                      <a:r>
                        <a:rPr lang="en-US" sz="1100" dirty="0"/>
                        <a:t>60ng</a:t>
                      </a:r>
                    </a:p>
                  </a:txBody>
                  <a:tcPr/>
                </a:tc>
                <a:tc>
                  <a:txBody>
                    <a:bodyPr/>
                    <a:lstStyle/>
                    <a:p>
                      <a:pPr algn="ctr"/>
                      <a:r>
                        <a:rPr lang="en-US" sz="1100" dirty="0"/>
                        <a:t>30%</a:t>
                      </a:r>
                    </a:p>
                  </a:txBody>
                  <a:tcPr/>
                </a:tc>
                <a:extLst>
                  <a:ext uri="{0D108BD9-81ED-4DB2-BD59-A6C34878D82A}">
                    <a16:rowId xmlns:a16="http://schemas.microsoft.com/office/drawing/2014/main" val="10002"/>
                  </a:ext>
                </a:extLst>
              </a:tr>
            </a:tbl>
          </a:graphicData>
        </a:graphic>
      </p:graphicFrame>
      <p:graphicFrame>
        <p:nvGraphicFramePr>
          <p:cNvPr id="30" name="Table 29"/>
          <p:cNvGraphicFramePr>
            <a:graphicFrameLocks noGrp="1"/>
          </p:cNvGraphicFramePr>
          <p:nvPr>
            <p:extLst>
              <p:ext uri="{D42A27DB-BD31-4B8C-83A1-F6EECF244321}">
                <p14:modId xmlns:p14="http://schemas.microsoft.com/office/powerpoint/2010/main" val="2834506655"/>
              </p:ext>
            </p:extLst>
          </p:nvPr>
        </p:nvGraphicFramePr>
        <p:xfrm>
          <a:off x="241604" y="4646417"/>
          <a:ext cx="1882222" cy="944880"/>
        </p:xfrm>
        <a:graphic>
          <a:graphicData uri="http://schemas.openxmlformats.org/drawingml/2006/table">
            <a:tbl>
              <a:tblPr firstRow="1" bandRow="1">
                <a:tableStyleId>{93296810-A885-4BE3-A3E7-6D5BEEA58F35}</a:tableStyleId>
              </a:tblPr>
              <a:tblGrid>
                <a:gridCol w="941111">
                  <a:extLst>
                    <a:ext uri="{9D8B030D-6E8A-4147-A177-3AD203B41FA5}">
                      <a16:colId xmlns:a16="http://schemas.microsoft.com/office/drawing/2014/main" val="20000"/>
                    </a:ext>
                  </a:extLst>
                </a:gridCol>
                <a:gridCol w="941111">
                  <a:extLst>
                    <a:ext uri="{9D8B030D-6E8A-4147-A177-3AD203B41FA5}">
                      <a16:colId xmlns:a16="http://schemas.microsoft.com/office/drawing/2014/main" val="20001"/>
                    </a:ext>
                  </a:extLst>
                </a:gridCol>
              </a:tblGrid>
              <a:tr h="365230">
                <a:tc>
                  <a:txBody>
                    <a:bodyPr/>
                    <a:lstStyle/>
                    <a:p>
                      <a:pPr algn="ctr"/>
                      <a:r>
                        <a:rPr lang="en-US" sz="1100" dirty="0"/>
                        <a:t>DNA input</a:t>
                      </a:r>
                    </a:p>
                  </a:txBody>
                  <a:tcPr/>
                </a:tc>
                <a:tc>
                  <a:txBody>
                    <a:bodyPr/>
                    <a:lstStyle/>
                    <a:p>
                      <a:pPr algn="ctr"/>
                      <a:r>
                        <a:rPr lang="en-US" sz="1100" dirty="0"/>
                        <a:t>Library conversion</a:t>
                      </a:r>
                    </a:p>
                  </a:txBody>
                  <a:tcPr/>
                </a:tc>
                <a:extLst>
                  <a:ext uri="{0D108BD9-81ED-4DB2-BD59-A6C34878D82A}">
                    <a16:rowId xmlns:a16="http://schemas.microsoft.com/office/drawing/2014/main" val="10000"/>
                  </a:ext>
                </a:extLst>
              </a:tr>
              <a:tr h="211601">
                <a:tc>
                  <a:txBody>
                    <a:bodyPr/>
                    <a:lstStyle/>
                    <a:p>
                      <a:pPr algn="ctr"/>
                      <a:r>
                        <a:rPr lang="en-US" sz="1100" dirty="0"/>
                        <a:t>45ng</a:t>
                      </a:r>
                    </a:p>
                  </a:txBody>
                  <a:tcPr/>
                </a:tc>
                <a:tc>
                  <a:txBody>
                    <a:bodyPr/>
                    <a:lstStyle/>
                    <a:p>
                      <a:pPr algn="ctr"/>
                      <a:r>
                        <a:rPr lang="en-US" sz="1100" dirty="0"/>
                        <a:t>60%</a:t>
                      </a:r>
                    </a:p>
                  </a:txBody>
                  <a:tcPr/>
                </a:tc>
                <a:extLst>
                  <a:ext uri="{0D108BD9-81ED-4DB2-BD59-A6C34878D82A}">
                    <a16:rowId xmlns:a16="http://schemas.microsoft.com/office/drawing/2014/main" val="10001"/>
                  </a:ext>
                </a:extLst>
              </a:tr>
              <a:tr h="211601">
                <a:tc>
                  <a:txBody>
                    <a:bodyPr/>
                    <a:lstStyle/>
                    <a:p>
                      <a:pPr algn="ctr"/>
                      <a:r>
                        <a:rPr lang="en-US" sz="1100" dirty="0"/>
                        <a:t>90ng</a:t>
                      </a:r>
                    </a:p>
                  </a:txBody>
                  <a:tcPr/>
                </a:tc>
                <a:tc>
                  <a:txBody>
                    <a:bodyPr/>
                    <a:lstStyle/>
                    <a:p>
                      <a:pPr algn="ctr"/>
                      <a:r>
                        <a:rPr lang="en-US" sz="1100" dirty="0"/>
                        <a:t>30%</a:t>
                      </a:r>
                    </a:p>
                  </a:txBody>
                  <a:tcPr/>
                </a:tc>
                <a:extLst>
                  <a:ext uri="{0D108BD9-81ED-4DB2-BD59-A6C34878D82A}">
                    <a16:rowId xmlns:a16="http://schemas.microsoft.com/office/drawing/2014/main" val="10002"/>
                  </a:ext>
                </a:extLst>
              </a:tr>
            </a:tbl>
          </a:graphicData>
        </a:graphic>
      </p:graphicFrame>
      <p:sp>
        <p:nvSpPr>
          <p:cNvPr id="31" name="Rectangle 30">
            <a:extLst>
              <a:ext uri="{FF2B5EF4-FFF2-40B4-BE49-F238E27FC236}">
                <a16:creationId xmlns:a16="http://schemas.microsoft.com/office/drawing/2014/main" id="{2B16DF33-578F-4440-A963-290DDD151CC8}"/>
              </a:ext>
            </a:extLst>
          </p:cNvPr>
          <p:cNvSpPr/>
          <p:nvPr/>
        </p:nvSpPr>
        <p:spPr>
          <a:xfrm>
            <a:off x="698500" y="6500717"/>
            <a:ext cx="3195105" cy="276999"/>
          </a:xfrm>
          <a:prstGeom prst="rect">
            <a:avLst/>
          </a:prstGeom>
        </p:spPr>
        <p:txBody>
          <a:bodyPr wrap="none">
            <a:spAutoFit/>
          </a:bodyPr>
          <a:lstStyle/>
          <a:p>
            <a:r>
              <a:rPr lang="en-US" altLang="en-US" sz="1200" dirty="0"/>
              <a:t>*Data calculations on file. Illumina, Inc. 2018</a:t>
            </a:r>
          </a:p>
        </p:txBody>
      </p:sp>
    </p:spTree>
    <p:extLst>
      <p:ext uri="{BB962C8B-B14F-4D97-AF65-F5344CB8AC3E}">
        <p14:creationId xmlns:p14="http://schemas.microsoft.com/office/powerpoint/2010/main" val="2369324084"/>
      </p:ext>
    </p:extLst>
  </p:cSld>
  <p:clrMapOvr>
    <a:masterClrMapping/>
  </p:clrMapOvr>
  <p:transition spd="med">
    <p:wipe dir="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p:txBody>
          <a:bodyPr/>
          <a:lstStyle/>
          <a:p>
            <a:endParaRPr lang="en-US"/>
          </a:p>
        </p:txBody>
      </p:sp>
      <p:sp>
        <p:nvSpPr>
          <p:cNvPr id="4" name="Title 3"/>
          <p:cNvSpPr>
            <a:spLocks noGrp="1"/>
          </p:cNvSpPr>
          <p:nvPr>
            <p:ph type="title"/>
          </p:nvPr>
        </p:nvSpPr>
        <p:spPr>
          <a:xfrm>
            <a:off x="236310" y="801548"/>
            <a:ext cx="8557312" cy="908050"/>
          </a:xfrm>
        </p:spPr>
        <p:txBody>
          <a:bodyPr/>
          <a:lstStyle/>
          <a:p>
            <a:r>
              <a:rPr lang="en-US" dirty="0">
                <a:effectLst>
                  <a:outerShdw blurRad="38100" dist="38100" dir="2700000" algn="tl">
                    <a:srgbClr val="000000">
                      <a:alpha val="43137"/>
                    </a:srgbClr>
                  </a:outerShdw>
                </a:effectLst>
              </a:rPr>
              <a:t>Things to Watch out for in Validation</a:t>
            </a:r>
          </a:p>
        </p:txBody>
      </p:sp>
    </p:spTree>
    <p:extLst>
      <p:ext uri="{BB962C8B-B14F-4D97-AF65-F5344CB8AC3E}">
        <p14:creationId xmlns:p14="http://schemas.microsoft.com/office/powerpoint/2010/main" val="851018664"/>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3"/>
          <a:stretch>
            <a:fillRect/>
          </a:stretch>
        </p:blipFill>
        <p:spPr>
          <a:xfrm>
            <a:off x="191844" y="2032130"/>
            <a:ext cx="4097805" cy="4097805"/>
          </a:xfrm>
          <a:prstGeom prst="rect">
            <a:avLst/>
          </a:prstGeom>
        </p:spPr>
      </p:pic>
      <p:sp>
        <p:nvSpPr>
          <p:cNvPr id="3" name="Title 2"/>
          <p:cNvSpPr>
            <a:spLocks noGrp="1"/>
          </p:cNvSpPr>
          <p:nvPr>
            <p:ph type="title"/>
          </p:nvPr>
        </p:nvSpPr>
        <p:spPr/>
        <p:txBody>
          <a:bodyPr/>
          <a:lstStyle/>
          <a:p>
            <a:r>
              <a:rPr lang="en-US" sz="2800" dirty="0">
                <a:effectLst>
                  <a:outerShdw blurRad="38100" dist="38100" dir="2700000" algn="tl">
                    <a:srgbClr val="000000">
                      <a:alpha val="43137"/>
                    </a:srgbClr>
                  </a:outerShdw>
                </a:effectLst>
              </a:rPr>
              <a:t>Understand the Assay Limit to Avoid Apple-to-Orange Assessment</a:t>
            </a:r>
          </a:p>
        </p:txBody>
      </p:sp>
      <p:sp>
        <p:nvSpPr>
          <p:cNvPr id="13" name="Footer Placeholder 2"/>
          <p:cNvSpPr>
            <a:spLocks noGrp="1"/>
          </p:cNvSpPr>
          <p:nvPr>
            <p:ph type="ftr" sz="quarter" idx="10"/>
          </p:nvPr>
        </p:nvSpPr>
        <p:spPr>
          <a:xfrm>
            <a:off x="2587752" y="6364224"/>
            <a:ext cx="3785615" cy="228600"/>
          </a:xfrm>
        </p:spPr>
        <p:txBody>
          <a:bodyPr/>
          <a:lstStyle/>
          <a:p>
            <a:r>
              <a:rPr lang="en-US" sz="1200" dirty="0"/>
              <a:t>For Research Use Only.  Not for use in diagnostic procedures.</a:t>
            </a:r>
          </a:p>
        </p:txBody>
      </p:sp>
      <p:sp>
        <p:nvSpPr>
          <p:cNvPr id="14" name="Rectangle 13"/>
          <p:cNvSpPr/>
          <p:nvPr/>
        </p:nvSpPr>
        <p:spPr>
          <a:xfrm>
            <a:off x="147955" y="1144514"/>
            <a:ext cx="4114800" cy="738664"/>
          </a:xfrm>
          <a:prstGeom prst="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40" tIns="91440" rIns="91440" bIns="91440" numCol="1" rtlCol="0" anchor="ctr" anchorCtr="0" compatLnSpc="1">
            <a:prstTxWarp prst="textNoShape">
              <a:avLst/>
            </a:prstTxWarp>
            <a:spAutoFit/>
          </a:bodyPr>
          <a:lstStyle/>
          <a:p>
            <a:pPr algn="ctr"/>
            <a:r>
              <a:rPr lang="en-US" sz="1800" b="1" dirty="0">
                <a:solidFill>
                  <a:schemeClr val="bg1"/>
                </a:solidFill>
              </a:rPr>
              <a:t>High concordance between </a:t>
            </a:r>
            <a:br>
              <a:rPr lang="en-US" sz="1800" b="1" dirty="0">
                <a:solidFill>
                  <a:schemeClr val="bg1"/>
                </a:solidFill>
              </a:rPr>
            </a:br>
            <a:r>
              <a:rPr lang="en-US" sz="1800" b="1" dirty="0">
                <a:solidFill>
                  <a:schemeClr val="bg1"/>
                </a:solidFill>
              </a:rPr>
              <a:t>CNV calls from TST170 and </a:t>
            </a:r>
            <a:r>
              <a:rPr lang="en-US" sz="1800" b="1" dirty="0" err="1">
                <a:solidFill>
                  <a:schemeClr val="bg1"/>
                </a:solidFill>
              </a:rPr>
              <a:t>ddPCR</a:t>
            </a:r>
            <a:endParaRPr lang="en-US" sz="1800" b="1" dirty="0">
              <a:solidFill>
                <a:schemeClr val="bg1"/>
              </a:solidFill>
            </a:endParaRPr>
          </a:p>
        </p:txBody>
      </p:sp>
      <p:grpSp>
        <p:nvGrpSpPr>
          <p:cNvPr id="12" name="Group 11">
            <a:extLst>
              <a:ext uri="{FF2B5EF4-FFF2-40B4-BE49-F238E27FC236}">
                <a16:creationId xmlns:a16="http://schemas.microsoft.com/office/drawing/2014/main" id="{901AABD5-C9E6-4CFA-82E2-4B477558A828}"/>
              </a:ext>
            </a:extLst>
          </p:cNvPr>
          <p:cNvGrpSpPr/>
          <p:nvPr/>
        </p:nvGrpSpPr>
        <p:grpSpPr>
          <a:xfrm>
            <a:off x="1071665" y="1393035"/>
            <a:ext cx="7974683" cy="4384687"/>
            <a:chOff x="1071665" y="1393035"/>
            <a:chExt cx="7974683" cy="4384687"/>
          </a:xfrm>
        </p:grpSpPr>
        <p:grpSp>
          <p:nvGrpSpPr>
            <p:cNvPr id="19" name="Group 18"/>
            <p:cNvGrpSpPr/>
            <p:nvPr/>
          </p:nvGrpSpPr>
          <p:grpSpPr>
            <a:xfrm>
              <a:off x="1478392" y="1393035"/>
              <a:ext cx="7567956" cy="4235400"/>
              <a:chOff x="1478392" y="2357133"/>
              <a:chExt cx="7567956" cy="4235400"/>
            </a:xfrm>
          </p:grpSpPr>
          <p:pic>
            <p:nvPicPr>
              <p:cNvPr id="1026" name="Picture 2"/>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1529"/>
              <a:stretch/>
            </p:blipFill>
            <p:spPr bwMode="auto">
              <a:xfrm>
                <a:off x="4334587" y="2357133"/>
                <a:ext cx="4711761" cy="27481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6" name="Straight Arrow Connector 5"/>
              <p:cNvCxnSpPr>
                <a:cxnSpLocks/>
                <a:endCxn id="15" idx="3"/>
              </p:cNvCxnSpPr>
              <p:nvPr/>
            </p:nvCxnSpPr>
            <p:spPr bwMode="auto">
              <a:xfrm flipV="1">
                <a:off x="1478392" y="5045131"/>
                <a:ext cx="2811257" cy="1547402"/>
              </a:xfrm>
              <a:prstGeom prst="straightConnector1">
                <a:avLst/>
              </a:prstGeom>
              <a:noFill/>
              <a:ln w="25400" cap="flat" cmpd="sng" algn="ctr">
                <a:solidFill>
                  <a:srgbClr val="C00000"/>
                </a:solidFill>
                <a:prstDash val="solid"/>
                <a:round/>
                <a:headEnd type="none" w="med" len="med"/>
                <a:tailEnd type="arrow"/>
              </a:ln>
              <a:effectLst/>
            </p:spPr>
          </p:cxnSp>
        </p:grpSp>
        <p:sp>
          <p:nvSpPr>
            <p:cNvPr id="17" name="Oval 16"/>
            <p:cNvSpPr/>
            <p:nvPr/>
          </p:nvSpPr>
          <p:spPr bwMode="auto">
            <a:xfrm>
              <a:off x="1071665" y="5479143"/>
              <a:ext cx="406727" cy="298579"/>
            </a:xfrm>
            <a:prstGeom prst="ellipse">
              <a:avLst/>
            </a:prstGeom>
            <a:noFill/>
            <a:ln w="25400" cap="flat" cmpd="sng" algn="ctr">
              <a:solidFill>
                <a:schemeClr val="accent2"/>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ndParaRPr>
            </a:p>
          </p:txBody>
        </p:sp>
      </p:grpSp>
      <p:sp>
        <p:nvSpPr>
          <p:cNvPr id="18" name="TextBox 17"/>
          <p:cNvSpPr txBox="1"/>
          <p:nvPr/>
        </p:nvSpPr>
        <p:spPr>
          <a:xfrm>
            <a:off x="1344597" y="2124289"/>
            <a:ext cx="2145139" cy="307777"/>
          </a:xfrm>
          <a:prstGeom prst="rect">
            <a:avLst/>
          </a:prstGeom>
          <a:noFill/>
        </p:spPr>
        <p:txBody>
          <a:bodyPr wrap="none" rtlCol="0">
            <a:spAutoFit/>
          </a:bodyPr>
          <a:lstStyle/>
          <a:p>
            <a:r>
              <a:rPr lang="en-US" sz="1400" dirty="0">
                <a:ln w="0"/>
                <a:effectLst>
                  <a:outerShdw blurRad="38100" dist="19050" dir="2700000" algn="tl" rotWithShape="0">
                    <a:schemeClr val="dk1">
                      <a:alpha val="40000"/>
                    </a:schemeClr>
                  </a:outerShdw>
                </a:effectLst>
              </a:rPr>
              <a:t>22 FFPE samples tested</a:t>
            </a:r>
          </a:p>
        </p:txBody>
      </p:sp>
      <p:sp>
        <p:nvSpPr>
          <p:cNvPr id="4" name="TextBox 3">
            <a:extLst>
              <a:ext uri="{FF2B5EF4-FFF2-40B4-BE49-F238E27FC236}">
                <a16:creationId xmlns:a16="http://schemas.microsoft.com/office/drawing/2014/main" id="{EB089A59-6DC4-4720-B2F1-438D04FB8645}"/>
              </a:ext>
            </a:extLst>
          </p:cNvPr>
          <p:cNvSpPr txBox="1"/>
          <p:nvPr/>
        </p:nvSpPr>
        <p:spPr>
          <a:xfrm>
            <a:off x="3736368" y="4832812"/>
            <a:ext cx="5309980" cy="129266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none" rtlCol="0">
            <a:spAutoFit/>
          </a:bodyPr>
          <a:lstStyle/>
          <a:p>
            <a:r>
              <a:rPr lang="en-US" sz="1800" dirty="0"/>
              <a:t>Another example: </a:t>
            </a:r>
          </a:p>
          <a:p>
            <a:r>
              <a:rPr lang="en-US" sz="1800" dirty="0"/>
              <a:t>Sanger sequencing can only go down to 20% VAF</a:t>
            </a:r>
          </a:p>
          <a:p>
            <a:endParaRPr lang="en-US" sz="1800" dirty="0"/>
          </a:p>
          <a:p>
            <a:r>
              <a:rPr lang="en-US" sz="1800" dirty="0"/>
              <a:t>So negative by Sanger</a:t>
            </a:r>
            <a:r>
              <a:rPr lang="en-US" sz="2400" dirty="0">
                <a:solidFill>
                  <a:srgbClr val="FF0000"/>
                </a:solidFill>
              </a:rPr>
              <a:t> ≠ </a:t>
            </a:r>
            <a:r>
              <a:rPr lang="en-US" sz="1800" dirty="0"/>
              <a:t>reference calls</a:t>
            </a:r>
          </a:p>
        </p:txBody>
      </p:sp>
      <p:sp>
        <p:nvSpPr>
          <p:cNvPr id="9" name="TextBox 8">
            <a:extLst>
              <a:ext uri="{FF2B5EF4-FFF2-40B4-BE49-F238E27FC236}">
                <a16:creationId xmlns:a16="http://schemas.microsoft.com/office/drawing/2014/main" id="{9FCB5F78-2730-47A3-ADA7-629286F38B04}"/>
              </a:ext>
            </a:extLst>
          </p:cNvPr>
          <p:cNvSpPr txBox="1"/>
          <p:nvPr/>
        </p:nvSpPr>
        <p:spPr>
          <a:xfrm rot="16200000">
            <a:off x="-600911" y="3787768"/>
            <a:ext cx="1606530" cy="276999"/>
          </a:xfrm>
          <a:prstGeom prst="rect">
            <a:avLst/>
          </a:prstGeom>
          <a:solidFill>
            <a:schemeClr val="bg1"/>
          </a:solidFill>
        </p:spPr>
        <p:txBody>
          <a:bodyPr wrap="none" rtlCol="0">
            <a:spAutoFit/>
          </a:bodyPr>
          <a:lstStyle/>
          <a:p>
            <a:r>
              <a:rPr lang="en-US" sz="1200" b="1" dirty="0" err="1"/>
              <a:t>ddPCR</a:t>
            </a:r>
            <a:r>
              <a:rPr lang="en-US" sz="1200" b="1" dirty="0"/>
              <a:t> fold change</a:t>
            </a:r>
          </a:p>
        </p:txBody>
      </p:sp>
      <p:sp>
        <p:nvSpPr>
          <p:cNvPr id="20" name="TextBox 19">
            <a:extLst>
              <a:ext uri="{FF2B5EF4-FFF2-40B4-BE49-F238E27FC236}">
                <a16:creationId xmlns:a16="http://schemas.microsoft.com/office/drawing/2014/main" id="{79521FB2-A915-41D2-BA64-E89CD1AA974F}"/>
              </a:ext>
            </a:extLst>
          </p:cNvPr>
          <p:cNvSpPr txBox="1"/>
          <p:nvPr/>
        </p:nvSpPr>
        <p:spPr>
          <a:xfrm>
            <a:off x="1245211" y="5970080"/>
            <a:ext cx="1640193" cy="276999"/>
          </a:xfrm>
          <a:prstGeom prst="rect">
            <a:avLst/>
          </a:prstGeom>
          <a:solidFill>
            <a:schemeClr val="bg1"/>
          </a:solidFill>
        </p:spPr>
        <p:txBody>
          <a:bodyPr wrap="none" rtlCol="0">
            <a:spAutoFit/>
          </a:bodyPr>
          <a:lstStyle/>
          <a:p>
            <a:r>
              <a:rPr lang="en-US" sz="1200" b="1" dirty="0"/>
              <a:t>TST170 fold change</a:t>
            </a:r>
          </a:p>
        </p:txBody>
      </p:sp>
      <p:sp>
        <p:nvSpPr>
          <p:cNvPr id="16" name="Oval 15"/>
          <p:cNvSpPr/>
          <p:nvPr/>
        </p:nvSpPr>
        <p:spPr bwMode="auto">
          <a:xfrm>
            <a:off x="968766" y="2410574"/>
            <a:ext cx="406727" cy="298579"/>
          </a:xfrm>
          <a:prstGeom prst="ellipse">
            <a:avLst/>
          </a:prstGeom>
          <a:noFill/>
          <a:ln w="25400" cap="flat" cmpd="sng" algn="ctr">
            <a:solidFill>
              <a:schemeClr val="accent2"/>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375855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z="2800" dirty="0">
                <a:effectLst>
                  <a:outerShdw blurRad="38100" dist="38100" dir="2700000" algn="tl">
                    <a:srgbClr val="000000">
                      <a:alpha val="43137"/>
                    </a:srgbClr>
                  </a:outerShdw>
                </a:effectLst>
              </a:rPr>
              <a:t>Limit of Detection for RNA Variants is Tricky</a:t>
            </a:r>
            <a:endParaRPr lang="en-US" sz="3200" dirty="0">
              <a:effectLst>
                <a:outerShdw blurRad="38100" dist="38100" dir="2700000" algn="tl">
                  <a:srgbClr val="000000">
                    <a:alpha val="43137"/>
                  </a:srgbClr>
                </a:outerShdw>
              </a:effectLst>
            </a:endParaRPr>
          </a:p>
        </p:txBody>
      </p:sp>
      <p:sp>
        <p:nvSpPr>
          <p:cNvPr id="3" name="Footer Placeholder 2"/>
          <p:cNvSpPr>
            <a:spLocks noGrp="1"/>
          </p:cNvSpPr>
          <p:nvPr>
            <p:ph type="ftr" sz="quarter" idx="10"/>
          </p:nvPr>
        </p:nvSpPr>
        <p:spPr/>
        <p:txBody>
          <a:bodyPr/>
          <a:lstStyle/>
          <a:p>
            <a:r>
              <a:rPr lang="en-US" sz="1200" dirty="0"/>
              <a:t>For Research Use Only.  Not for use in diagnostic procedures.</a:t>
            </a:r>
          </a:p>
        </p:txBody>
      </p:sp>
      <p:sp>
        <p:nvSpPr>
          <p:cNvPr id="22" name="Rectangle 21"/>
          <p:cNvSpPr/>
          <p:nvPr/>
        </p:nvSpPr>
        <p:spPr>
          <a:xfrm>
            <a:off x="327024" y="837654"/>
            <a:ext cx="8477250" cy="430887"/>
          </a:xfrm>
          <a:prstGeom prst="rect">
            <a:avLst/>
          </a:prstGeom>
          <a:solidFill>
            <a:schemeClr val="accent2"/>
          </a:solidFill>
        </p:spPr>
        <p:txBody>
          <a:bodyPr wrap="square" tIns="91440" bIns="91440" rtlCol="0">
            <a:spAutoFit/>
          </a:bodyPr>
          <a:lstStyle/>
          <a:p>
            <a:pPr algn="ctr"/>
            <a:r>
              <a:rPr lang="en-US" b="1" dirty="0">
                <a:solidFill>
                  <a:schemeClr val="bg1"/>
                </a:solidFill>
                <a:latin typeface="+mn-lt"/>
              </a:rPr>
              <a:t>Problem: Every gene has different endogenous expression levels </a:t>
            </a:r>
          </a:p>
        </p:txBody>
      </p:sp>
      <p:sp>
        <p:nvSpPr>
          <p:cNvPr id="23" name="Rectangle 22"/>
          <p:cNvSpPr/>
          <p:nvPr/>
        </p:nvSpPr>
        <p:spPr>
          <a:xfrm>
            <a:off x="327023" y="1283385"/>
            <a:ext cx="8477251" cy="692497"/>
          </a:xfrm>
          <a:prstGeom prst="rect">
            <a:avLst/>
          </a:prstGeom>
        </p:spPr>
        <p:txBody>
          <a:bodyPr wrap="square" tIns="91440" bIns="91440">
            <a:spAutoFit/>
          </a:bodyPr>
          <a:lstStyle/>
          <a:p>
            <a:pPr marL="342900" lvl="1" indent="-342900">
              <a:spcBef>
                <a:spcPts val="0"/>
              </a:spcBef>
              <a:spcAft>
                <a:spcPts val="600"/>
              </a:spcAft>
              <a:buClr>
                <a:srgbClr val="F89D21"/>
              </a:buClr>
              <a:buSzPct val="90000"/>
              <a:buFont typeface="Arial-BoldMT" charset="0"/>
              <a:buChar char="●"/>
              <a:defRPr/>
            </a:pPr>
            <a:r>
              <a:rPr lang="en-US" sz="1400" kern="600" dirty="0">
                <a:solidFill>
                  <a:srgbClr val="1A1818"/>
                </a:solidFill>
                <a:latin typeface="+mn-lt"/>
                <a:cs typeface="Arial"/>
              </a:rPr>
              <a:t>Unlike DNA which is mostly diploid, RNA expression differs between genes and between cells</a:t>
            </a:r>
          </a:p>
          <a:p>
            <a:pPr marL="342900" lvl="1" indent="-342900">
              <a:spcBef>
                <a:spcPts val="0"/>
              </a:spcBef>
              <a:spcAft>
                <a:spcPts val="600"/>
              </a:spcAft>
              <a:buClr>
                <a:srgbClr val="F89D21"/>
              </a:buClr>
              <a:buSzPct val="90000"/>
              <a:buFont typeface="Arial-BoldMT" charset="0"/>
              <a:buChar char="●"/>
              <a:defRPr/>
            </a:pPr>
            <a:r>
              <a:rPr lang="en-US" sz="1400" kern="600" dirty="0" err="1">
                <a:solidFill>
                  <a:srgbClr val="1A1818"/>
                </a:solidFill>
                <a:latin typeface="+mn-lt"/>
                <a:cs typeface="Arial"/>
              </a:rPr>
              <a:t>LoD</a:t>
            </a:r>
            <a:r>
              <a:rPr lang="en-US" sz="1400" kern="600" dirty="0">
                <a:solidFill>
                  <a:srgbClr val="1A1818"/>
                </a:solidFill>
                <a:latin typeface="+mn-lt"/>
                <a:cs typeface="Arial"/>
              </a:rPr>
              <a:t> relative to wild type is not comparable across genes</a:t>
            </a:r>
          </a:p>
        </p:txBody>
      </p:sp>
      <p:sp>
        <p:nvSpPr>
          <p:cNvPr id="24" name="Rectangle 23"/>
          <p:cNvSpPr/>
          <p:nvPr/>
        </p:nvSpPr>
        <p:spPr>
          <a:xfrm>
            <a:off x="4620731" y="2155021"/>
            <a:ext cx="4257675" cy="553998"/>
          </a:xfrm>
          <a:prstGeom prst="rect">
            <a:avLst/>
          </a:prstGeom>
          <a:solidFill>
            <a:schemeClr val="accent3"/>
          </a:solidFill>
        </p:spPr>
        <p:txBody>
          <a:bodyPr wrap="square" tIns="91440" bIns="91440" rtlCol="0">
            <a:spAutoFit/>
          </a:bodyPr>
          <a:lstStyle/>
          <a:p>
            <a:pPr algn="ctr"/>
            <a:r>
              <a:rPr lang="en-US" sz="1200" b="1" dirty="0">
                <a:solidFill>
                  <a:schemeClr val="bg1"/>
                </a:solidFill>
                <a:latin typeface="+mn-lt"/>
              </a:rPr>
              <a:t>Every fusion gene has different expression </a:t>
            </a:r>
            <a:br>
              <a:rPr lang="en-US" sz="1200" b="1" dirty="0">
                <a:solidFill>
                  <a:schemeClr val="bg1"/>
                </a:solidFill>
                <a:latin typeface="+mn-lt"/>
              </a:rPr>
            </a:br>
            <a:r>
              <a:rPr lang="en-US" sz="1200" b="1" dirty="0">
                <a:solidFill>
                  <a:schemeClr val="bg1"/>
                </a:solidFill>
                <a:latin typeface="+mn-lt"/>
              </a:rPr>
              <a:t>level in the same samples</a:t>
            </a:r>
          </a:p>
        </p:txBody>
      </p:sp>
      <p:sp>
        <p:nvSpPr>
          <p:cNvPr id="25" name="Rectangle 24"/>
          <p:cNvSpPr/>
          <p:nvPr/>
        </p:nvSpPr>
        <p:spPr>
          <a:xfrm>
            <a:off x="4620730" y="2730083"/>
            <a:ext cx="4257675" cy="615553"/>
          </a:xfrm>
          <a:prstGeom prst="rect">
            <a:avLst/>
          </a:prstGeom>
        </p:spPr>
        <p:txBody>
          <a:bodyPr wrap="square" tIns="91440" bIns="91440">
            <a:spAutoFit/>
          </a:bodyPr>
          <a:lstStyle/>
          <a:p>
            <a:pPr marL="342900" lvl="1" indent="-342900">
              <a:spcBef>
                <a:spcPts val="0"/>
              </a:spcBef>
              <a:spcAft>
                <a:spcPts val="600"/>
              </a:spcAft>
              <a:buClr>
                <a:srgbClr val="F89D21"/>
              </a:buClr>
              <a:buSzPct val="90000"/>
              <a:buFont typeface="Arial-BoldMT" charset="0"/>
              <a:buChar char="●"/>
              <a:defRPr/>
            </a:pPr>
            <a:r>
              <a:rPr lang="en-US" sz="1400" kern="600" dirty="0" err="1">
                <a:solidFill>
                  <a:srgbClr val="1A1818"/>
                </a:solidFill>
                <a:latin typeface="+mn-lt"/>
                <a:cs typeface="Arial"/>
              </a:rPr>
              <a:t>LoD</a:t>
            </a:r>
            <a:r>
              <a:rPr lang="en-US" sz="1400" kern="600" dirty="0">
                <a:solidFill>
                  <a:srgbClr val="1A1818"/>
                </a:solidFill>
                <a:latin typeface="+mn-lt"/>
                <a:cs typeface="Arial"/>
              </a:rPr>
              <a:t> as dilution of a certain cell line is not comparable across variants</a:t>
            </a:r>
          </a:p>
        </p:txBody>
      </p:sp>
      <p:pic>
        <p:nvPicPr>
          <p:cNvPr id="26"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7757" t="16387" r="12516"/>
          <a:stretch/>
        </p:blipFill>
        <p:spPr bwMode="auto">
          <a:xfrm>
            <a:off x="4743057" y="3366699"/>
            <a:ext cx="4003379" cy="2849473"/>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pic>
      <p:sp>
        <p:nvSpPr>
          <p:cNvPr id="27" name="Rectangle 26"/>
          <p:cNvSpPr/>
          <p:nvPr/>
        </p:nvSpPr>
        <p:spPr>
          <a:xfrm>
            <a:off x="327024" y="2155021"/>
            <a:ext cx="3883722" cy="369332"/>
          </a:xfrm>
          <a:prstGeom prst="rect">
            <a:avLst/>
          </a:prstGeom>
          <a:solidFill>
            <a:schemeClr val="accent4"/>
          </a:solidFill>
        </p:spPr>
        <p:txBody>
          <a:bodyPr wrap="square" tIns="91440" bIns="91440" rtlCol="0">
            <a:spAutoFit/>
          </a:bodyPr>
          <a:lstStyle/>
          <a:p>
            <a:pPr algn="ctr"/>
            <a:r>
              <a:rPr lang="en-US" sz="1200" b="1" dirty="0">
                <a:solidFill>
                  <a:schemeClr val="bg1"/>
                </a:solidFill>
                <a:latin typeface="+mn-lt"/>
              </a:rPr>
              <a:t>Fusion sensitivity analysis in majority literature</a:t>
            </a:r>
          </a:p>
        </p:txBody>
      </p:sp>
      <p:sp>
        <p:nvSpPr>
          <p:cNvPr id="28" name="Rectangle 27"/>
          <p:cNvSpPr/>
          <p:nvPr/>
        </p:nvSpPr>
        <p:spPr>
          <a:xfrm>
            <a:off x="327023" y="2538759"/>
            <a:ext cx="3883724" cy="1246495"/>
          </a:xfrm>
          <a:prstGeom prst="rect">
            <a:avLst/>
          </a:prstGeom>
        </p:spPr>
        <p:txBody>
          <a:bodyPr wrap="square">
            <a:spAutoFit/>
          </a:bodyPr>
          <a:lstStyle/>
          <a:p>
            <a:pPr marL="342900" lvl="1" indent="-342900">
              <a:spcBef>
                <a:spcPts val="0"/>
              </a:spcBef>
              <a:spcAft>
                <a:spcPts val="600"/>
              </a:spcAft>
              <a:buClr>
                <a:srgbClr val="F89D21"/>
              </a:buClr>
              <a:buSzPct val="90000"/>
              <a:buFont typeface="Arial-BoldMT" charset="0"/>
              <a:buChar char="●"/>
              <a:defRPr/>
            </a:pPr>
            <a:r>
              <a:rPr lang="en-US" sz="1400" kern="600" dirty="0">
                <a:solidFill>
                  <a:srgbClr val="1A1818"/>
                </a:solidFill>
                <a:latin typeface="+mn-lt"/>
                <a:cs typeface="Arial"/>
              </a:rPr>
              <a:t>Cell line HCC-78 was diluted in </a:t>
            </a:r>
            <a:r>
              <a:rPr lang="en-US" sz="1400" kern="600" dirty="0" err="1">
                <a:solidFill>
                  <a:srgbClr val="1A1818"/>
                </a:solidFill>
                <a:latin typeface="+mn-lt"/>
                <a:cs typeface="Arial"/>
              </a:rPr>
              <a:t>Ambion</a:t>
            </a:r>
            <a:r>
              <a:rPr lang="en-US" sz="1400" kern="600" baseline="30000" dirty="0">
                <a:solidFill>
                  <a:srgbClr val="1A1818"/>
                </a:solidFill>
                <a:latin typeface="+mn-lt"/>
                <a:cs typeface="Arial"/>
              </a:rPr>
              <a:t>®</a:t>
            </a:r>
            <a:r>
              <a:rPr lang="en-US" sz="1400" kern="600" dirty="0">
                <a:solidFill>
                  <a:srgbClr val="1A1818"/>
                </a:solidFill>
                <a:latin typeface="+mn-lt"/>
                <a:cs typeface="Arial"/>
              </a:rPr>
              <a:t> lung background (200ng total RNA)</a:t>
            </a:r>
          </a:p>
          <a:p>
            <a:pPr marL="342900" lvl="1" indent="-342900">
              <a:spcBef>
                <a:spcPts val="0"/>
              </a:spcBef>
              <a:spcAft>
                <a:spcPts val="600"/>
              </a:spcAft>
              <a:buClr>
                <a:srgbClr val="F89D21"/>
              </a:buClr>
              <a:buSzPct val="90000"/>
              <a:buFont typeface="Arial-BoldMT" charset="0"/>
              <a:buChar char="●"/>
              <a:defRPr/>
            </a:pPr>
            <a:r>
              <a:rPr lang="en-US" sz="1400" kern="600" dirty="0">
                <a:solidFill>
                  <a:srgbClr val="1A1818"/>
                </a:solidFill>
                <a:latin typeface="+mn-lt"/>
                <a:cs typeface="Arial"/>
              </a:rPr>
              <a:t>Panel  with 119 targets (ALK, BDNF, NGF, NGFR, NTF3, NTRK1, 2, &amp; 3, RET and ROS</a:t>
            </a:r>
          </a:p>
        </p:txBody>
      </p:sp>
      <p:pic>
        <p:nvPicPr>
          <p:cNvPr id="29"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7497" t="45436" r="6825" b="2411"/>
          <a:stretch/>
        </p:blipFill>
        <p:spPr bwMode="auto">
          <a:xfrm>
            <a:off x="397992" y="3861357"/>
            <a:ext cx="3812754" cy="2249762"/>
          </a:xfrm>
          <a:prstGeom prst="rect">
            <a:avLst/>
          </a:prstGeom>
          <a:noFill/>
          <a:ln w="12700">
            <a:solidFill>
              <a:schemeClr val="bg2">
                <a:lumMod val="20000"/>
                <a:lumOff val="80000"/>
              </a:schemeClr>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564312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E817E-3190-44A3-BE42-49EBFBC57072}"/>
              </a:ext>
            </a:extLst>
          </p:cNvPr>
          <p:cNvSpPr>
            <a:spLocks noGrp="1"/>
          </p:cNvSpPr>
          <p:nvPr>
            <p:ph type="title"/>
          </p:nvPr>
        </p:nvSpPr>
        <p:spPr/>
        <p:txBody>
          <a:bodyPr/>
          <a:lstStyle/>
          <a:p>
            <a:r>
              <a:rPr lang="en-US" sz="2800" dirty="0">
                <a:effectLst>
                  <a:outerShdw blurRad="38100" dist="38100" dir="2700000" algn="tl">
                    <a:srgbClr val="000000">
                      <a:alpha val="43137"/>
                    </a:srgbClr>
                  </a:outerShdw>
                </a:effectLst>
              </a:rPr>
              <a:t>Reproducibility</a:t>
            </a:r>
          </a:p>
        </p:txBody>
      </p:sp>
      <p:sp>
        <p:nvSpPr>
          <p:cNvPr id="3" name="Content Placeholder 2">
            <a:extLst>
              <a:ext uri="{FF2B5EF4-FFF2-40B4-BE49-F238E27FC236}">
                <a16:creationId xmlns:a16="http://schemas.microsoft.com/office/drawing/2014/main" id="{0B7025DC-6228-47AA-B093-58BE482EED0D}"/>
              </a:ext>
            </a:extLst>
          </p:cNvPr>
          <p:cNvSpPr>
            <a:spLocks noGrp="1"/>
          </p:cNvSpPr>
          <p:nvPr>
            <p:ph sz="quarter" idx="10"/>
          </p:nvPr>
        </p:nvSpPr>
        <p:spPr/>
        <p:txBody>
          <a:bodyPr/>
          <a:lstStyle/>
          <a:p>
            <a:r>
              <a:rPr lang="en-US" dirty="0"/>
              <a:t>Reproducibility should </a:t>
            </a:r>
            <a:r>
              <a:rPr lang="en-US" i="1" dirty="0"/>
              <a:t>NOT</a:t>
            </a:r>
            <a:r>
              <a:rPr lang="en-US" dirty="0"/>
              <a:t> be a simple concordance analysis between two results, without an understanding of the sample used</a:t>
            </a:r>
          </a:p>
          <a:p>
            <a:r>
              <a:rPr lang="en-US" dirty="0"/>
              <a:t>Variant calls near limit of detection are expected to have certain likelihood to be missed randomly from run to run</a:t>
            </a:r>
          </a:p>
          <a:p>
            <a:r>
              <a:rPr lang="en-US" dirty="0"/>
              <a:t>The concordance shall be benchmarked against a panel of </a:t>
            </a:r>
            <a:r>
              <a:rPr lang="en-US"/>
              <a:t>confirmed variants, </a:t>
            </a:r>
            <a:r>
              <a:rPr lang="en-US" dirty="0"/>
              <a:t>or carefully calculated on those sites with observed </a:t>
            </a:r>
            <a:r>
              <a:rPr lang="en-US"/>
              <a:t>VAF at 2~3x </a:t>
            </a:r>
            <a:r>
              <a:rPr lang="en-US" dirty="0"/>
              <a:t>of </a:t>
            </a:r>
            <a:r>
              <a:rPr lang="en-US" dirty="0" err="1"/>
              <a:t>LoD</a:t>
            </a:r>
            <a:endParaRPr lang="en-US" dirty="0"/>
          </a:p>
        </p:txBody>
      </p:sp>
      <p:sp>
        <p:nvSpPr>
          <p:cNvPr id="5" name="Text Placeholder 4">
            <a:extLst>
              <a:ext uri="{FF2B5EF4-FFF2-40B4-BE49-F238E27FC236}">
                <a16:creationId xmlns:a16="http://schemas.microsoft.com/office/drawing/2014/main" id="{A88A85C4-8CC6-4EF8-B61B-28EE3C137214}"/>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1855214296"/>
      </p:ext>
    </p:extLst>
  </p:cSld>
  <p:clrMapOvr>
    <a:masterClrMapping/>
  </p:clrMapOvr>
  <p:transition spd="med">
    <p:wipe dir="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293620" y="183240"/>
            <a:ext cx="8477250" cy="961274"/>
          </a:xfrm>
        </p:spPr>
        <p:txBody>
          <a:bodyPr/>
          <a:lstStyle/>
          <a:p>
            <a:r>
              <a:rPr lang="en-US" sz="2800" dirty="0">
                <a:effectLst>
                  <a:outerShdw blurRad="38100" dist="38100" dir="2700000" algn="tl">
                    <a:srgbClr val="000000">
                      <a:alpha val="43137"/>
                    </a:srgbClr>
                  </a:outerShdw>
                </a:effectLst>
              </a:rPr>
              <a:t>At The End of The Day, We All Want to Know…</a:t>
            </a:r>
          </a:p>
        </p:txBody>
      </p:sp>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13235" r="13235"/>
          <a:stretch/>
        </p:blipFill>
        <p:spPr>
          <a:xfrm>
            <a:off x="375882" y="729920"/>
            <a:ext cx="8312727" cy="4865716"/>
          </a:xfrm>
          <a:prstGeom prst="rect">
            <a:avLst/>
          </a:prstGeom>
        </p:spPr>
      </p:pic>
      <p:sp>
        <p:nvSpPr>
          <p:cNvPr id="6" name="Title 4">
            <a:extLst>
              <a:ext uri="{FF2B5EF4-FFF2-40B4-BE49-F238E27FC236}">
                <a16:creationId xmlns:a16="http://schemas.microsoft.com/office/drawing/2014/main" id="{72FF1316-D807-4BFB-AEC9-147C32ACEE49}"/>
              </a:ext>
            </a:extLst>
          </p:cNvPr>
          <p:cNvSpPr txBox="1">
            <a:spLocks/>
          </p:cNvSpPr>
          <p:nvPr/>
        </p:nvSpPr>
        <p:spPr bwMode="auto">
          <a:xfrm>
            <a:off x="293620" y="5661679"/>
            <a:ext cx="8477250" cy="96127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l" rtl="0" eaLnBrk="1" fontAlgn="base" hangingPunct="1">
              <a:spcBef>
                <a:spcPct val="0"/>
              </a:spcBef>
              <a:spcAft>
                <a:spcPct val="0"/>
              </a:spcAft>
              <a:defRPr sz="3000" b="1" i="0" kern="600" spc="-50" baseline="0">
                <a:solidFill>
                  <a:schemeClr val="tx1"/>
                </a:solidFill>
                <a:latin typeface="+mj-lt"/>
                <a:ea typeface="+mj-ea"/>
                <a:cs typeface="Arial"/>
              </a:defRPr>
            </a:lvl1pPr>
            <a:lvl2pPr algn="l" rtl="0" eaLnBrk="1" fontAlgn="base" hangingPunct="1">
              <a:spcBef>
                <a:spcPct val="0"/>
              </a:spcBef>
              <a:spcAft>
                <a:spcPct val="0"/>
              </a:spcAft>
              <a:defRPr sz="2400" b="1">
                <a:solidFill>
                  <a:schemeClr val="tx1"/>
                </a:solidFill>
                <a:latin typeface="Arial" charset="0"/>
              </a:defRPr>
            </a:lvl2pPr>
            <a:lvl3pPr algn="l" rtl="0" eaLnBrk="1" fontAlgn="base" hangingPunct="1">
              <a:spcBef>
                <a:spcPct val="0"/>
              </a:spcBef>
              <a:spcAft>
                <a:spcPct val="0"/>
              </a:spcAft>
              <a:defRPr sz="2400" b="1">
                <a:solidFill>
                  <a:schemeClr val="tx1"/>
                </a:solidFill>
                <a:latin typeface="Arial" charset="0"/>
              </a:defRPr>
            </a:lvl3pPr>
            <a:lvl4pPr algn="l" rtl="0" eaLnBrk="1" fontAlgn="base" hangingPunct="1">
              <a:spcBef>
                <a:spcPct val="0"/>
              </a:spcBef>
              <a:spcAft>
                <a:spcPct val="0"/>
              </a:spcAft>
              <a:defRPr sz="2400" b="1">
                <a:solidFill>
                  <a:schemeClr val="tx1"/>
                </a:solidFill>
                <a:latin typeface="Arial" charset="0"/>
              </a:defRPr>
            </a:lvl4pPr>
            <a:lvl5pPr algn="l" rtl="0" eaLnBrk="1" fontAlgn="base" hangingPunct="1">
              <a:spcBef>
                <a:spcPct val="0"/>
              </a:spcBef>
              <a:spcAft>
                <a:spcPct val="0"/>
              </a:spcAft>
              <a:defRPr sz="2400" b="1">
                <a:solidFill>
                  <a:schemeClr val="tx1"/>
                </a:solidFill>
                <a:latin typeface="Arial" charset="0"/>
              </a:defRPr>
            </a:lvl5pPr>
            <a:lvl6pPr marL="457200" algn="l" rtl="0" eaLnBrk="1" fontAlgn="base" hangingPunct="1">
              <a:spcBef>
                <a:spcPct val="0"/>
              </a:spcBef>
              <a:spcAft>
                <a:spcPct val="0"/>
              </a:spcAft>
              <a:defRPr sz="2400" b="1">
                <a:solidFill>
                  <a:schemeClr val="tx1"/>
                </a:solidFill>
                <a:latin typeface="Arial" charset="0"/>
              </a:defRPr>
            </a:lvl6pPr>
            <a:lvl7pPr marL="914400" algn="l" rtl="0" eaLnBrk="1" fontAlgn="base" hangingPunct="1">
              <a:spcBef>
                <a:spcPct val="0"/>
              </a:spcBef>
              <a:spcAft>
                <a:spcPct val="0"/>
              </a:spcAft>
              <a:defRPr sz="2400" b="1">
                <a:solidFill>
                  <a:schemeClr val="tx1"/>
                </a:solidFill>
                <a:latin typeface="Arial" charset="0"/>
              </a:defRPr>
            </a:lvl7pPr>
            <a:lvl8pPr marL="1371600" algn="l" rtl="0" eaLnBrk="1" fontAlgn="base" hangingPunct="1">
              <a:spcBef>
                <a:spcPct val="0"/>
              </a:spcBef>
              <a:spcAft>
                <a:spcPct val="0"/>
              </a:spcAft>
              <a:defRPr sz="2400" b="1">
                <a:solidFill>
                  <a:schemeClr val="tx1"/>
                </a:solidFill>
                <a:latin typeface="Arial" charset="0"/>
              </a:defRPr>
            </a:lvl8pPr>
            <a:lvl9pPr marL="1828800" algn="l" rtl="0" eaLnBrk="1" fontAlgn="base" hangingPunct="1">
              <a:spcBef>
                <a:spcPct val="0"/>
              </a:spcBef>
              <a:spcAft>
                <a:spcPct val="0"/>
              </a:spcAft>
              <a:defRPr sz="2400" b="1">
                <a:solidFill>
                  <a:schemeClr val="tx1"/>
                </a:solidFill>
                <a:latin typeface="Arial" charset="0"/>
              </a:defRPr>
            </a:lvl9pPr>
          </a:lstStyle>
          <a:p>
            <a:r>
              <a:rPr lang="en-US" sz="4800"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THANK YOU!</a:t>
            </a:r>
          </a:p>
        </p:txBody>
      </p:sp>
    </p:spTree>
    <p:extLst>
      <p:ext uri="{BB962C8B-B14F-4D97-AF65-F5344CB8AC3E}">
        <p14:creationId xmlns:p14="http://schemas.microsoft.com/office/powerpoint/2010/main" val="846720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0" name="Group 149"/>
          <p:cNvGrpSpPr/>
          <p:nvPr/>
        </p:nvGrpSpPr>
        <p:grpSpPr>
          <a:xfrm>
            <a:off x="181247" y="1745092"/>
            <a:ext cx="1604735" cy="1793051"/>
            <a:chOff x="181247" y="1317400"/>
            <a:chExt cx="1604735" cy="1793051"/>
          </a:xfrm>
        </p:grpSpPr>
        <p:pic>
          <p:nvPicPr>
            <p:cNvPr id="85"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0137" y="1317400"/>
              <a:ext cx="1160544" cy="885363"/>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86" name="TextBox 85"/>
            <p:cNvSpPr txBox="1"/>
            <p:nvPr/>
          </p:nvSpPr>
          <p:spPr>
            <a:xfrm>
              <a:off x="181247" y="2171434"/>
              <a:ext cx="1604735" cy="646331"/>
            </a:xfrm>
            <a:prstGeom prst="rect">
              <a:avLst/>
            </a:prstGeom>
            <a:noFill/>
          </p:spPr>
          <p:txBody>
            <a:bodyPr wrap="none" rtlCol="0">
              <a:spAutoFit/>
            </a:bodyPr>
            <a:lstStyle/>
            <a:p>
              <a:pPr algn="ctr"/>
              <a:r>
                <a:rPr lang="en-US" sz="1200" dirty="0">
                  <a:solidFill>
                    <a:srgbClr val="1A1818"/>
                  </a:solidFill>
                  <a:latin typeface="Calibri" charset="0"/>
                  <a:ea typeface="Calibri" charset="0"/>
                  <a:cs typeface="Calibri" charset="0"/>
                </a:rPr>
                <a:t>Carrier Screening</a:t>
              </a:r>
            </a:p>
            <a:p>
              <a:pPr algn="ctr"/>
              <a:r>
                <a:rPr lang="en-US" sz="1200" dirty="0">
                  <a:solidFill>
                    <a:srgbClr val="1A1818"/>
                  </a:solidFill>
                  <a:latin typeface="Calibri" charset="0"/>
                  <a:ea typeface="Calibri" charset="0"/>
                  <a:cs typeface="Calibri" charset="0"/>
                </a:rPr>
                <a:t>Cystic Fibrosis Testing*</a:t>
              </a:r>
            </a:p>
            <a:p>
              <a:pPr algn="ctr"/>
              <a:r>
                <a:rPr lang="en-US" sz="1200" dirty="0" err="1">
                  <a:solidFill>
                    <a:srgbClr val="1A1818"/>
                  </a:solidFill>
                  <a:latin typeface="Calibri" charset="0"/>
                  <a:ea typeface="Calibri" charset="0"/>
                  <a:cs typeface="Calibri" charset="0"/>
                </a:rPr>
                <a:t>MiSeqDx</a:t>
              </a:r>
              <a:r>
                <a:rPr lang="en-US" sz="1200" baseline="30000" dirty="0">
                  <a:solidFill>
                    <a:srgbClr val="1A1818"/>
                  </a:solidFill>
                  <a:latin typeface="Calibri" charset="0"/>
                  <a:ea typeface="Calibri" charset="0"/>
                  <a:cs typeface="Calibri" charset="0"/>
                </a:rPr>
                <a:t>®</a:t>
              </a:r>
              <a:endParaRPr lang="en-US" sz="1200" dirty="0">
                <a:solidFill>
                  <a:srgbClr val="1A1818"/>
                </a:solidFill>
                <a:latin typeface="Calibri" charset="0"/>
                <a:ea typeface="Calibri" charset="0"/>
                <a:cs typeface="Calibri" charset="0"/>
              </a:endParaRPr>
            </a:p>
          </p:txBody>
        </p:sp>
        <p:cxnSp>
          <p:nvCxnSpPr>
            <p:cNvPr id="87" name="Straight Connector 86"/>
            <p:cNvCxnSpPr>
              <a:endCxn id="86" idx="2"/>
            </p:cNvCxnSpPr>
            <p:nvPr/>
          </p:nvCxnSpPr>
          <p:spPr bwMode="auto">
            <a:xfrm flipH="1" flipV="1">
              <a:off x="983615" y="2817765"/>
              <a:ext cx="396246" cy="292686"/>
            </a:xfrm>
            <a:prstGeom prst="line">
              <a:avLst/>
            </a:prstGeom>
            <a:noFill/>
            <a:ln w="19050" cap="flat" cmpd="sng" algn="ctr">
              <a:solidFill>
                <a:srgbClr val="04A1F2"/>
              </a:solidFill>
              <a:prstDash val="solid"/>
              <a:round/>
              <a:headEnd type="none" w="med" len="med"/>
              <a:tailEnd type="none" w="med" len="med"/>
            </a:ln>
            <a:effectLst/>
          </p:spPr>
        </p:cxnSp>
      </p:grpSp>
      <p:grpSp>
        <p:nvGrpSpPr>
          <p:cNvPr id="151" name="Group 150"/>
          <p:cNvGrpSpPr/>
          <p:nvPr/>
        </p:nvGrpSpPr>
        <p:grpSpPr>
          <a:xfrm>
            <a:off x="1427956" y="842669"/>
            <a:ext cx="1049133" cy="2676751"/>
            <a:chOff x="1427956" y="414977"/>
            <a:chExt cx="1049133" cy="2676751"/>
          </a:xfrm>
        </p:grpSpPr>
        <p:grpSp>
          <p:nvGrpSpPr>
            <p:cNvPr id="142" name="Group 141"/>
            <p:cNvGrpSpPr/>
            <p:nvPr/>
          </p:nvGrpSpPr>
          <p:grpSpPr>
            <a:xfrm>
              <a:off x="1427956" y="414977"/>
              <a:ext cx="1049133" cy="1089953"/>
              <a:chOff x="1371394" y="264145"/>
              <a:chExt cx="1049133" cy="1089953"/>
            </a:xfrm>
          </p:grpSpPr>
          <p:pic>
            <p:nvPicPr>
              <p:cNvPr id="88" name="Picture 87"/>
              <p:cNvPicPr>
                <a:picLocks noChangeAspect="1"/>
              </p:cNvPicPr>
              <p:nvPr/>
            </p:nvPicPr>
            <p:blipFill rotWithShape="1">
              <a:blip r:embed="rId3" cstate="print">
                <a:grayscl/>
                <a:extLst>
                  <a:ext uri="{28A0092B-C50C-407E-A947-70E740481C1C}">
                    <a14:useLocalDpi xmlns:a14="http://schemas.microsoft.com/office/drawing/2010/main" val="0"/>
                  </a:ext>
                </a:extLst>
              </a:blip>
              <a:srcRect l="18498" t="7839" r="14185" b="7869"/>
              <a:stretch/>
            </p:blipFill>
            <p:spPr>
              <a:xfrm>
                <a:off x="1478405" y="264145"/>
                <a:ext cx="846988" cy="846988"/>
              </a:xfrm>
              <a:prstGeom prst="rect">
                <a:avLst/>
              </a:prstGeom>
            </p:spPr>
          </p:pic>
          <p:sp>
            <p:nvSpPr>
              <p:cNvPr id="89" name="TextBox 88"/>
              <p:cNvSpPr txBox="1"/>
              <p:nvPr/>
            </p:nvSpPr>
            <p:spPr>
              <a:xfrm>
                <a:off x="1371394" y="1077099"/>
                <a:ext cx="1049133" cy="276999"/>
              </a:xfrm>
              <a:prstGeom prst="rect">
                <a:avLst/>
              </a:prstGeom>
              <a:noFill/>
            </p:spPr>
            <p:txBody>
              <a:bodyPr wrap="none" rtlCol="0">
                <a:spAutoFit/>
              </a:bodyPr>
              <a:lstStyle/>
              <a:p>
                <a:pPr algn="ctr"/>
                <a:r>
                  <a:rPr lang="en-US" sz="1200" dirty="0" err="1">
                    <a:solidFill>
                      <a:srgbClr val="1A1818"/>
                    </a:solidFill>
                    <a:latin typeface="Calibri" charset="0"/>
                    <a:ea typeface="Calibri" charset="0"/>
                    <a:cs typeface="Calibri" charset="0"/>
                  </a:rPr>
                  <a:t>VeriSeq</a:t>
                </a:r>
                <a:r>
                  <a:rPr lang="en-US" sz="1200" dirty="0">
                    <a:solidFill>
                      <a:srgbClr val="1A1818"/>
                    </a:solidFill>
                    <a:latin typeface="Calibri" charset="0"/>
                    <a:ea typeface="Calibri" charset="0"/>
                    <a:cs typeface="Calibri" charset="0"/>
                  </a:rPr>
                  <a:t>™ PGS</a:t>
                </a:r>
              </a:p>
            </p:txBody>
          </p:sp>
        </p:grpSp>
        <p:cxnSp>
          <p:nvCxnSpPr>
            <p:cNvPr id="90" name="Straight Connector 89"/>
            <p:cNvCxnSpPr>
              <a:stCxn id="31" idx="0"/>
              <a:endCxn id="89" idx="2"/>
            </p:cNvCxnSpPr>
            <p:nvPr/>
          </p:nvCxnSpPr>
          <p:spPr bwMode="auto">
            <a:xfrm flipV="1">
              <a:off x="1707543" y="1504930"/>
              <a:ext cx="244980" cy="1586798"/>
            </a:xfrm>
            <a:prstGeom prst="line">
              <a:avLst/>
            </a:prstGeom>
            <a:noFill/>
            <a:ln w="19050" cap="flat" cmpd="sng" algn="ctr">
              <a:solidFill>
                <a:srgbClr val="04A1F2"/>
              </a:solidFill>
              <a:prstDash val="solid"/>
              <a:round/>
              <a:headEnd type="none" w="med" len="med"/>
              <a:tailEnd type="none" w="med" len="med"/>
            </a:ln>
            <a:effectLst/>
          </p:spPr>
        </p:cxnSp>
      </p:grpSp>
      <p:grpSp>
        <p:nvGrpSpPr>
          <p:cNvPr id="101" name="Group 100"/>
          <p:cNvGrpSpPr/>
          <p:nvPr/>
        </p:nvGrpSpPr>
        <p:grpSpPr>
          <a:xfrm>
            <a:off x="2572478" y="4504146"/>
            <a:ext cx="1544359" cy="2279956"/>
            <a:chOff x="2290233" y="4372429"/>
            <a:chExt cx="1544359" cy="2279956"/>
          </a:xfrm>
        </p:grpSpPr>
        <p:pic>
          <p:nvPicPr>
            <p:cNvPr id="102" name="Picture 101"/>
            <p:cNvPicPr>
              <a:picLocks noChangeAspect="1"/>
            </p:cNvPicPr>
            <p:nvPr/>
          </p:nvPicPr>
          <p:blipFill>
            <a:blip r:embed="rId4"/>
            <a:stretch>
              <a:fillRect/>
            </a:stretch>
          </p:blipFill>
          <p:spPr>
            <a:xfrm>
              <a:off x="2312609" y="4372429"/>
              <a:ext cx="1521983" cy="393095"/>
            </a:xfrm>
            <a:prstGeom prst="rect">
              <a:avLst/>
            </a:prstGeom>
          </p:spPr>
        </p:pic>
        <p:pic>
          <p:nvPicPr>
            <p:cNvPr id="103" name="Picture 102"/>
            <p:cNvPicPr>
              <a:picLocks noChangeAspect="1"/>
            </p:cNvPicPr>
            <p:nvPr/>
          </p:nvPicPr>
          <p:blipFill>
            <a:blip r:embed="rId5"/>
            <a:stretch>
              <a:fillRect/>
            </a:stretch>
          </p:blipFill>
          <p:spPr>
            <a:xfrm>
              <a:off x="2290233" y="4757056"/>
              <a:ext cx="1519767" cy="386103"/>
            </a:xfrm>
            <a:prstGeom prst="rect">
              <a:avLst/>
            </a:prstGeom>
          </p:spPr>
        </p:pic>
        <p:pic>
          <p:nvPicPr>
            <p:cNvPr id="104" name="Picture 103"/>
            <p:cNvPicPr>
              <a:picLocks noChangeAspect="1"/>
            </p:cNvPicPr>
            <p:nvPr/>
          </p:nvPicPr>
          <p:blipFill>
            <a:blip r:embed="rId6"/>
            <a:stretch>
              <a:fillRect/>
            </a:stretch>
          </p:blipFill>
          <p:spPr>
            <a:xfrm>
              <a:off x="2343452" y="6291003"/>
              <a:ext cx="1333500" cy="361382"/>
            </a:xfrm>
            <a:prstGeom prst="rect">
              <a:avLst/>
            </a:prstGeom>
          </p:spPr>
        </p:pic>
        <p:pic>
          <p:nvPicPr>
            <p:cNvPr id="105" name="Picture 104"/>
            <p:cNvPicPr>
              <a:picLocks noChangeAspect="1"/>
            </p:cNvPicPr>
            <p:nvPr/>
          </p:nvPicPr>
          <p:blipFill>
            <a:blip r:embed="rId7"/>
            <a:stretch>
              <a:fillRect/>
            </a:stretch>
          </p:blipFill>
          <p:spPr>
            <a:xfrm>
              <a:off x="2612572" y="5565623"/>
              <a:ext cx="895048" cy="364459"/>
            </a:xfrm>
            <a:prstGeom prst="rect">
              <a:avLst/>
            </a:prstGeom>
          </p:spPr>
        </p:pic>
        <p:pic>
          <p:nvPicPr>
            <p:cNvPr id="106" name="Picture 105"/>
            <p:cNvPicPr>
              <a:picLocks noChangeAspect="1"/>
            </p:cNvPicPr>
            <p:nvPr/>
          </p:nvPicPr>
          <p:blipFill>
            <a:blip r:embed="rId8"/>
            <a:stretch>
              <a:fillRect/>
            </a:stretch>
          </p:blipFill>
          <p:spPr>
            <a:xfrm>
              <a:off x="2310190" y="5939971"/>
              <a:ext cx="1518962" cy="349552"/>
            </a:xfrm>
            <a:prstGeom prst="rect">
              <a:avLst/>
            </a:prstGeom>
          </p:spPr>
        </p:pic>
        <p:pic>
          <p:nvPicPr>
            <p:cNvPr id="107" name="Picture 106"/>
            <p:cNvPicPr>
              <a:picLocks noChangeAspect="1"/>
            </p:cNvPicPr>
            <p:nvPr/>
          </p:nvPicPr>
          <p:blipFill>
            <a:blip r:embed="rId9"/>
            <a:stretch>
              <a:fillRect/>
            </a:stretch>
          </p:blipFill>
          <p:spPr>
            <a:xfrm>
              <a:off x="2422675" y="5056676"/>
              <a:ext cx="1186822" cy="495038"/>
            </a:xfrm>
            <a:prstGeom prst="rect">
              <a:avLst/>
            </a:prstGeom>
          </p:spPr>
        </p:pic>
      </p:grpSp>
      <p:pic>
        <p:nvPicPr>
          <p:cNvPr id="108" name="Content Placeholder 1" descr="Screen Shot 2016-02-08 at 3.41.44 PM.png"/>
          <p:cNvPicPr>
            <a:picLocks noChangeAspect="1"/>
          </p:cNvPicPr>
          <p:nvPr/>
        </p:nvPicPr>
        <p:blipFill>
          <a:blip r:embed="rId10" cstate="print">
            <a:extLst>
              <a:ext uri="{28A0092B-C50C-407E-A947-70E740481C1C}">
                <a14:useLocalDpi xmlns:a14="http://schemas.microsoft.com/office/drawing/2010/main" val="0"/>
              </a:ext>
            </a:extLst>
          </a:blip>
          <a:srcRect t="14329" b="14329"/>
          <a:stretch>
            <a:fillRect/>
          </a:stretch>
        </p:blipFill>
        <p:spPr>
          <a:xfrm>
            <a:off x="4245473" y="5237396"/>
            <a:ext cx="1566354" cy="838771"/>
          </a:xfrm>
          <a:prstGeom prst="rect">
            <a:avLst/>
          </a:prstGeom>
        </p:spPr>
      </p:pic>
      <p:grpSp>
        <p:nvGrpSpPr>
          <p:cNvPr id="154" name="Group 153"/>
          <p:cNvGrpSpPr/>
          <p:nvPr/>
        </p:nvGrpSpPr>
        <p:grpSpPr>
          <a:xfrm>
            <a:off x="631780" y="4628673"/>
            <a:ext cx="1476686" cy="1920190"/>
            <a:chOff x="160437" y="4200981"/>
            <a:chExt cx="1476686" cy="1920190"/>
          </a:xfrm>
        </p:grpSpPr>
        <p:sp>
          <p:nvSpPr>
            <p:cNvPr id="91" name="TextBox 90"/>
            <p:cNvSpPr txBox="1"/>
            <p:nvPr/>
          </p:nvSpPr>
          <p:spPr>
            <a:xfrm>
              <a:off x="160437" y="4200981"/>
              <a:ext cx="1476686" cy="1384995"/>
            </a:xfrm>
            <a:prstGeom prst="rect">
              <a:avLst/>
            </a:prstGeom>
            <a:noFill/>
          </p:spPr>
          <p:txBody>
            <a:bodyPr wrap="none" rtlCol="0">
              <a:spAutoFit/>
            </a:bodyPr>
            <a:lstStyle/>
            <a:p>
              <a:pPr algn="ctr"/>
              <a:r>
                <a:rPr lang="en-US" sz="1200" u="sng" dirty="0">
                  <a:solidFill>
                    <a:srgbClr val="1A1818"/>
                  </a:solidFill>
                  <a:latin typeface="Calibri" charset="0"/>
                  <a:ea typeface="Calibri" charset="0"/>
                  <a:cs typeface="Calibri" charset="0"/>
                </a:rPr>
                <a:t>Single Cell Genomics</a:t>
              </a:r>
            </a:p>
            <a:p>
              <a:pPr algn="ctr"/>
              <a:r>
                <a:rPr lang="en-US" sz="1200" dirty="0">
                  <a:solidFill>
                    <a:srgbClr val="1A1818"/>
                  </a:solidFill>
                  <a:latin typeface="Calibri" charset="0"/>
                  <a:ea typeface="Calibri" charset="0"/>
                  <a:cs typeface="Calibri" charset="0"/>
                </a:rPr>
                <a:t>CNVs</a:t>
              </a:r>
            </a:p>
            <a:p>
              <a:pPr algn="ctr"/>
              <a:r>
                <a:rPr lang="en-US" sz="1200" dirty="0">
                  <a:solidFill>
                    <a:srgbClr val="1A1818"/>
                  </a:solidFill>
                  <a:latin typeface="Calibri" charset="0"/>
                  <a:ea typeface="Calibri" charset="0"/>
                  <a:cs typeface="Calibri" charset="0"/>
                </a:rPr>
                <a:t>RNA-</a:t>
              </a:r>
              <a:r>
                <a:rPr lang="en-US" sz="1200" dirty="0" err="1">
                  <a:solidFill>
                    <a:srgbClr val="1A1818"/>
                  </a:solidFill>
                  <a:latin typeface="Calibri" charset="0"/>
                  <a:ea typeface="Calibri" charset="0"/>
                  <a:cs typeface="Calibri" charset="0"/>
                </a:rPr>
                <a:t>Seq</a:t>
              </a:r>
              <a:endParaRPr lang="en-US" sz="1200" dirty="0">
                <a:solidFill>
                  <a:srgbClr val="1A1818"/>
                </a:solidFill>
                <a:latin typeface="Calibri" charset="0"/>
                <a:ea typeface="Calibri" charset="0"/>
                <a:cs typeface="Calibri" charset="0"/>
              </a:endParaRPr>
            </a:p>
            <a:p>
              <a:pPr algn="ctr"/>
              <a:r>
                <a:rPr lang="en-US" sz="1200" dirty="0" err="1">
                  <a:solidFill>
                    <a:srgbClr val="1A1818"/>
                  </a:solidFill>
                  <a:latin typeface="Calibri" charset="0"/>
                  <a:ea typeface="Calibri" charset="0"/>
                  <a:cs typeface="Calibri" charset="0"/>
                </a:rPr>
                <a:t>Exome</a:t>
              </a:r>
              <a:endParaRPr lang="en-US" sz="1200" dirty="0">
                <a:solidFill>
                  <a:srgbClr val="1A1818"/>
                </a:solidFill>
                <a:latin typeface="Calibri" charset="0"/>
                <a:ea typeface="Calibri" charset="0"/>
                <a:cs typeface="Calibri" charset="0"/>
              </a:endParaRPr>
            </a:p>
            <a:p>
              <a:pPr algn="ctr"/>
              <a:r>
                <a:rPr lang="en-US" sz="1200" dirty="0">
                  <a:solidFill>
                    <a:srgbClr val="1A1818"/>
                  </a:solidFill>
                  <a:latin typeface="Calibri" charset="0"/>
                  <a:ea typeface="Calibri" charset="0"/>
                  <a:cs typeface="Calibri" charset="0"/>
                </a:rPr>
                <a:t>Methyl-</a:t>
              </a:r>
              <a:r>
                <a:rPr lang="en-US" sz="1200" dirty="0" err="1">
                  <a:solidFill>
                    <a:srgbClr val="1A1818"/>
                  </a:solidFill>
                  <a:latin typeface="Calibri" charset="0"/>
                  <a:ea typeface="Calibri" charset="0"/>
                  <a:cs typeface="Calibri" charset="0"/>
                </a:rPr>
                <a:t>Seq</a:t>
              </a:r>
              <a:endParaRPr lang="en-US" sz="1200" dirty="0">
                <a:solidFill>
                  <a:srgbClr val="1A1818"/>
                </a:solidFill>
                <a:latin typeface="Calibri" charset="0"/>
                <a:ea typeface="Calibri" charset="0"/>
                <a:cs typeface="Calibri" charset="0"/>
              </a:endParaRPr>
            </a:p>
            <a:p>
              <a:pPr algn="ctr"/>
              <a:r>
                <a:rPr lang="en-US" sz="1200" dirty="0">
                  <a:solidFill>
                    <a:srgbClr val="1A1818"/>
                  </a:solidFill>
                  <a:latin typeface="Calibri" charset="0"/>
                  <a:ea typeface="Calibri" charset="0"/>
                  <a:cs typeface="Calibri" charset="0"/>
                </a:rPr>
                <a:t>ATAC-</a:t>
              </a:r>
              <a:r>
                <a:rPr lang="en-US" sz="1200" dirty="0" err="1">
                  <a:solidFill>
                    <a:srgbClr val="1A1818"/>
                  </a:solidFill>
                  <a:latin typeface="Calibri" charset="0"/>
                  <a:ea typeface="Calibri" charset="0"/>
                  <a:cs typeface="Calibri" charset="0"/>
                </a:rPr>
                <a:t>Seq</a:t>
              </a:r>
              <a:endParaRPr lang="en-US" sz="1200" dirty="0">
                <a:solidFill>
                  <a:srgbClr val="1A1818"/>
                </a:solidFill>
                <a:latin typeface="Calibri" charset="0"/>
                <a:ea typeface="Calibri" charset="0"/>
                <a:cs typeface="Calibri" charset="0"/>
              </a:endParaRPr>
            </a:p>
            <a:p>
              <a:pPr algn="ctr"/>
              <a:r>
                <a:rPr lang="en-US" sz="1200" dirty="0" err="1">
                  <a:solidFill>
                    <a:srgbClr val="1A1818"/>
                  </a:solidFill>
                  <a:latin typeface="Calibri" charset="0"/>
                  <a:ea typeface="Calibri" charset="0"/>
                  <a:cs typeface="Calibri" charset="0"/>
                </a:rPr>
                <a:t>ChIP-Seq</a:t>
              </a:r>
              <a:endParaRPr lang="en-US" sz="1200" dirty="0">
                <a:solidFill>
                  <a:srgbClr val="1A1818"/>
                </a:solidFill>
                <a:latin typeface="Calibri" charset="0"/>
                <a:ea typeface="Calibri" charset="0"/>
                <a:cs typeface="Calibri" charset="0"/>
              </a:endParaRPr>
            </a:p>
          </p:txBody>
        </p:sp>
        <p:pic>
          <p:nvPicPr>
            <p:cNvPr id="114" name="Picture 113"/>
            <p:cNvPicPr>
              <a:picLocks noChangeAspect="1"/>
            </p:cNvPicPr>
            <p:nvPr/>
          </p:nvPicPr>
          <p:blipFill>
            <a:blip r:embed="rId11"/>
            <a:stretch>
              <a:fillRect/>
            </a:stretch>
          </p:blipFill>
          <p:spPr>
            <a:xfrm>
              <a:off x="319935" y="5615958"/>
              <a:ext cx="1169968" cy="505213"/>
            </a:xfrm>
            <a:prstGeom prst="rect">
              <a:avLst/>
            </a:prstGeom>
          </p:spPr>
        </p:pic>
      </p:grpSp>
      <p:grpSp>
        <p:nvGrpSpPr>
          <p:cNvPr id="157" name="Group 156"/>
          <p:cNvGrpSpPr/>
          <p:nvPr/>
        </p:nvGrpSpPr>
        <p:grpSpPr>
          <a:xfrm>
            <a:off x="7177822" y="4836711"/>
            <a:ext cx="1684372" cy="1382678"/>
            <a:chOff x="7055271" y="4409019"/>
            <a:chExt cx="1684372" cy="1382678"/>
          </a:xfrm>
        </p:grpSpPr>
        <p:pic>
          <p:nvPicPr>
            <p:cNvPr id="116" name="Picture 115"/>
            <p:cNvPicPr>
              <a:picLocks noChangeAspect="1"/>
            </p:cNvPicPr>
            <p:nvPr/>
          </p:nvPicPr>
          <p:blipFill>
            <a:blip r:embed="rId12"/>
            <a:stretch>
              <a:fillRect/>
            </a:stretch>
          </p:blipFill>
          <p:spPr>
            <a:xfrm>
              <a:off x="7063561" y="4409019"/>
              <a:ext cx="1667793" cy="1112472"/>
            </a:xfrm>
            <a:prstGeom prst="rect">
              <a:avLst/>
            </a:prstGeom>
          </p:spPr>
        </p:pic>
        <p:sp>
          <p:nvSpPr>
            <p:cNvPr id="117" name="TextBox 116"/>
            <p:cNvSpPr txBox="1"/>
            <p:nvPr/>
          </p:nvSpPr>
          <p:spPr>
            <a:xfrm>
              <a:off x="7055271" y="5483920"/>
              <a:ext cx="1684372" cy="307777"/>
            </a:xfrm>
            <a:prstGeom prst="rect">
              <a:avLst/>
            </a:prstGeom>
            <a:noFill/>
          </p:spPr>
          <p:txBody>
            <a:bodyPr wrap="none" rtlCol="0">
              <a:spAutoFit/>
            </a:bodyPr>
            <a:lstStyle/>
            <a:p>
              <a:r>
                <a:rPr lang="en-US" sz="1400" dirty="0">
                  <a:solidFill>
                    <a:srgbClr val="1A1818"/>
                  </a:solidFill>
                  <a:latin typeface="Calibri" charset="0"/>
                  <a:ea typeface="Calibri" charset="0"/>
                  <a:cs typeface="Calibri" charset="0"/>
                </a:rPr>
                <a:t>Molecular Autopsies</a:t>
              </a:r>
            </a:p>
          </p:txBody>
        </p:sp>
      </p:grpSp>
      <p:grpSp>
        <p:nvGrpSpPr>
          <p:cNvPr id="159" name="Group 158"/>
          <p:cNvGrpSpPr/>
          <p:nvPr/>
        </p:nvGrpSpPr>
        <p:grpSpPr>
          <a:xfrm>
            <a:off x="6081835" y="678273"/>
            <a:ext cx="2036135" cy="2624671"/>
            <a:chOff x="6060307" y="250581"/>
            <a:chExt cx="2036135" cy="2624671"/>
          </a:xfrm>
        </p:grpSpPr>
        <p:pic>
          <p:nvPicPr>
            <p:cNvPr id="119" name="Picture 118" descr="julbanner.jpg"/>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6141543" y="1488117"/>
              <a:ext cx="1904449" cy="707367"/>
            </a:xfrm>
            <a:prstGeom prst="rect">
              <a:avLst/>
            </a:prstGeom>
          </p:spPr>
        </p:pic>
        <p:grpSp>
          <p:nvGrpSpPr>
            <p:cNvPr id="158" name="Group 157"/>
            <p:cNvGrpSpPr/>
            <p:nvPr/>
          </p:nvGrpSpPr>
          <p:grpSpPr>
            <a:xfrm>
              <a:off x="6060307" y="250581"/>
              <a:ext cx="2036135" cy="1218831"/>
              <a:chOff x="6060307" y="128030"/>
              <a:chExt cx="2036135" cy="1218831"/>
            </a:xfrm>
          </p:grpSpPr>
          <p:pic>
            <p:nvPicPr>
              <p:cNvPr id="118" name="Picture 117" descr="TruSight_Icons.png"/>
              <p:cNvPicPr>
                <a:picLocks noChangeAspect="1"/>
              </p:cNvPicPr>
              <p:nvPr/>
            </p:nvPicPr>
            <p:blipFill rotWithShape="1">
              <a:blip r:embed="rId14" cstate="email">
                <a:extLst>
                  <a:ext uri="{28A0092B-C50C-407E-A947-70E740481C1C}">
                    <a14:useLocalDpi xmlns:a14="http://schemas.microsoft.com/office/drawing/2010/main"/>
                  </a:ext>
                </a:extLst>
              </a:blip>
              <a:srcRect/>
              <a:stretch/>
            </p:blipFill>
            <p:spPr>
              <a:xfrm>
                <a:off x="6226578" y="128030"/>
                <a:ext cx="395690" cy="387788"/>
              </a:xfrm>
              <a:prstGeom prst="rect">
                <a:avLst/>
              </a:prstGeom>
              <a:effectLst/>
            </p:spPr>
          </p:pic>
          <p:sp>
            <p:nvSpPr>
              <p:cNvPr id="120" name="TextBox 119"/>
              <p:cNvSpPr txBox="1"/>
              <p:nvPr/>
            </p:nvSpPr>
            <p:spPr>
              <a:xfrm>
                <a:off x="6060307" y="146532"/>
                <a:ext cx="2036135" cy="1200329"/>
              </a:xfrm>
              <a:prstGeom prst="rect">
                <a:avLst/>
              </a:prstGeom>
              <a:noFill/>
            </p:spPr>
            <p:txBody>
              <a:bodyPr wrap="none" rtlCol="0">
                <a:spAutoFit/>
              </a:bodyPr>
              <a:lstStyle/>
              <a:p>
                <a:pPr algn="ctr"/>
                <a:r>
                  <a:rPr lang="en-US" sz="1200" dirty="0" err="1">
                    <a:solidFill>
                      <a:srgbClr val="1A1818"/>
                    </a:solidFill>
                    <a:latin typeface="Calibri" charset="0"/>
                    <a:ea typeface="Calibri" charset="0"/>
                    <a:cs typeface="Calibri" charset="0"/>
                  </a:rPr>
                  <a:t>TruSight</a:t>
                </a:r>
                <a:r>
                  <a:rPr lang="en-US" sz="1200" dirty="0">
                    <a:solidFill>
                      <a:srgbClr val="1A1818"/>
                    </a:solidFill>
                    <a:latin typeface="Calibri" charset="0"/>
                    <a:ea typeface="Calibri" charset="0"/>
                    <a:cs typeface="Calibri" charset="0"/>
                  </a:rPr>
                  <a:t>™ One</a:t>
                </a:r>
              </a:p>
              <a:p>
                <a:pPr algn="ctr"/>
                <a:r>
                  <a:rPr lang="en-US" sz="1200" dirty="0">
                    <a:solidFill>
                      <a:srgbClr val="1A1818"/>
                    </a:solidFill>
                    <a:latin typeface="Calibri" charset="0"/>
                    <a:ea typeface="Calibri" charset="0"/>
                    <a:cs typeface="Calibri" charset="0"/>
                  </a:rPr>
                  <a:t>TST15**</a:t>
                </a:r>
              </a:p>
              <a:p>
                <a:pPr algn="ctr"/>
                <a:r>
                  <a:rPr lang="en-US" sz="1200" dirty="0" err="1">
                    <a:solidFill>
                      <a:srgbClr val="1A1818"/>
                    </a:solidFill>
                    <a:latin typeface="Calibri" charset="0"/>
                    <a:ea typeface="Calibri" charset="0"/>
                    <a:cs typeface="Calibri" charset="0"/>
                  </a:rPr>
                  <a:t>TruSight</a:t>
                </a:r>
                <a:r>
                  <a:rPr lang="en-US" sz="1200" dirty="0">
                    <a:solidFill>
                      <a:srgbClr val="1A1818"/>
                    </a:solidFill>
                    <a:latin typeface="Calibri" charset="0"/>
                    <a:ea typeface="Calibri" charset="0"/>
                    <a:cs typeface="Calibri" charset="0"/>
                  </a:rPr>
                  <a:t>™ RNA Pan-Cancer</a:t>
                </a:r>
              </a:p>
              <a:p>
                <a:pPr algn="ctr"/>
                <a:r>
                  <a:rPr lang="en-US" sz="1200" dirty="0" err="1">
                    <a:solidFill>
                      <a:srgbClr val="1A1818"/>
                    </a:solidFill>
                    <a:latin typeface="Calibri" charset="0"/>
                    <a:ea typeface="Calibri" charset="0"/>
                    <a:cs typeface="Calibri" charset="0"/>
                  </a:rPr>
                  <a:t>TruSight</a:t>
                </a:r>
                <a:r>
                  <a:rPr lang="en-US" sz="1200" dirty="0">
                    <a:solidFill>
                      <a:srgbClr val="1A1818"/>
                    </a:solidFill>
                    <a:latin typeface="Calibri" charset="0"/>
                    <a:ea typeface="Calibri" charset="0"/>
                    <a:cs typeface="Calibri" charset="0"/>
                  </a:rPr>
                  <a:t>™ RNA Gene Fusion</a:t>
                </a:r>
              </a:p>
              <a:p>
                <a:pPr algn="ctr"/>
                <a:r>
                  <a:rPr lang="en-US" sz="1200" dirty="0">
                    <a:solidFill>
                      <a:srgbClr val="1A1818"/>
                    </a:solidFill>
                    <a:latin typeface="Calibri" charset="0"/>
                    <a:ea typeface="Calibri" charset="0"/>
                    <a:cs typeface="Calibri" charset="0"/>
                  </a:rPr>
                  <a:t>TST170</a:t>
                </a:r>
              </a:p>
              <a:p>
                <a:pPr algn="ctr"/>
                <a:r>
                  <a:rPr lang="en-US" sz="1200" dirty="0" err="1">
                    <a:solidFill>
                      <a:srgbClr val="1A1818"/>
                    </a:solidFill>
                    <a:latin typeface="Calibri" charset="0"/>
                    <a:ea typeface="Calibri" charset="0"/>
                    <a:cs typeface="Calibri" charset="0"/>
                  </a:rPr>
                  <a:t>TruSeq</a:t>
                </a:r>
                <a:r>
                  <a:rPr lang="en-US" sz="1200" dirty="0">
                    <a:solidFill>
                      <a:srgbClr val="1A1818"/>
                    </a:solidFill>
                    <a:latin typeface="Calibri" charset="0"/>
                    <a:ea typeface="Calibri" charset="0"/>
                    <a:cs typeface="Calibri" charset="0"/>
                  </a:rPr>
                  <a:t>™ Methyl Capture EPIC</a:t>
                </a:r>
              </a:p>
            </p:txBody>
          </p:sp>
        </p:grpSp>
        <p:pic>
          <p:nvPicPr>
            <p:cNvPr id="121" name="Picture 120"/>
            <p:cNvPicPr>
              <a:picLocks noChangeAspect="1"/>
            </p:cNvPicPr>
            <p:nvPr/>
          </p:nvPicPr>
          <p:blipFill>
            <a:blip r:embed="rId15"/>
            <a:stretch>
              <a:fillRect/>
            </a:stretch>
          </p:blipFill>
          <p:spPr>
            <a:xfrm>
              <a:off x="6341072" y="2281408"/>
              <a:ext cx="1527332" cy="593844"/>
            </a:xfrm>
            <a:prstGeom prst="rect">
              <a:avLst/>
            </a:prstGeom>
          </p:spPr>
        </p:pic>
      </p:grpSp>
      <p:grpSp>
        <p:nvGrpSpPr>
          <p:cNvPr id="15" name="Group 14"/>
          <p:cNvGrpSpPr/>
          <p:nvPr/>
        </p:nvGrpSpPr>
        <p:grpSpPr>
          <a:xfrm>
            <a:off x="4133254" y="697845"/>
            <a:ext cx="1315902" cy="1945764"/>
            <a:chOff x="4133254" y="279297"/>
            <a:chExt cx="1315902" cy="1945764"/>
          </a:xfrm>
        </p:grpSpPr>
        <p:pic>
          <p:nvPicPr>
            <p:cNvPr id="111" name="Picture 110"/>
            <p:cNvPicPr>
              <a:picLocks noChangeAspect="1"/>
            </p:cNvPicPr>
            <p:nvPr/>
          </p:nvPicPr>
          <p:blipFill>
            <a:blip r:embed="rId16"/>
            <a:stretch>
              <a:fillRect/>
            </a:stretch>
          </p:blipFill>
          <p:spPr>
            <a:xfrm>
              <a:off x="4250487" y="981559"/>
              <a:ext cx="1127132" cy="579006"/>
            </a:xfrm>
            <a:prstGeom prst="rect">
              <a:avLst/>
            </a:prstGeom>
          </p:spPr>
        </p:pic>
        <p:pic>
          <p:nvPicPr>
            <p:cNvPr id="112" name="Picture 111"/>
            <p:cNvPicPr>
              <a:picLocks noChangeAspect="1"/>
            </p:cNvPicPr>
            <p:nvPr/>
          </p:nvPicPr>
          <p:blipFill>
            <a:blip r:embed="rId17"/>
            <a:stretch>
              <a:fillRect/>
            </a:stretch>
          </p:blipFill>
          <p:spPr>
            <a:xfrm>
              <a:off x="4133254" y="279297"/>
              <a:ext cx="1315902" cy="676870"/>
            </a:xfrm>
            <a:prstGeom prst="rect">
              <a:avLst/>
            </a:prstGeom>
          </p:spPr>
        </p:pic>
        <p:pic>
          <p:nvPicPr>
            <p:cNvPr id="113" name="Picture 112"/>
            <p:cNvPicPr>
              <a:picLocks noChangeAspect="1"/>
            </p:cNvPicPr>
            <p:nvPr/>
          </p:nvPicPr>
          <p:blipFill>
            <a:blip r:embed="rId18"/>
            <a:stretch>
              <a:fillRect/>
            </a:stretch>
          </p:blipFill>
          <p:spPr>
            <a:xfrm>
              <a:off x="4267917" y="1620568"/>
              <a:ext cx="1073065" cy="604493"/>
            </a:xfrm>
            <a:prstGeom prst="rect">
              <a:avLst/>
            </a:prstGeom>
          </p:spPr>
        </p:pic>
      </p:grpSp>
      <p:grpSp>
        <p:nvGrpSpPr>
          <p:cNvPr id="3" name="Group 2"/>
          <p:cNvGrpSpPr/>
          <p:nvPr/>
        </p:nvGrpSpPr>
        <p:grpSpPr>
          <a:xfrm>
            <a:off x="2711403" y="2661691"/>
            <a:ext cx="2432863" cy="1285421"/>
            <a:chOff x="2711403" y="2233999"/>
            <a:chExt cx="2432863" cy="1285421"/>
          </a:xfrm>
        </p:grpSpPr>
        <p:pic>
          <p:nvPicPr>
            <p:cNvPr id="109" name="Picture 108"/>
            <p:cNvPicPr>
              <a:picLocks noChangeAspect="1"/>
            </p:cNvPicPr>
            <p:nvPr/>
          </p:nvPicPr>
          <p:blipFill>
            <a:blip r:embed="rId19"/>
            <a:stretch>
              <a:fillRect/>
            </a:stretch>
          </p:blipFill>
          <p:spPr>
            <a:xfrm>
              <a:off x="2799812" y="2235855"/>
              <a:ext cx="1025770" cy="606914"/>
            </a:xfrm>
            <a:prstGeom prst="rect">
              <a:avLst/>
            </a:prstGeom>
          </p:spPr>
        </p:pic>
        <p:cxnSp>
          <p:nvCxnSpPr>
            <p:cNvPr id="110" name="Straight Connector 109"/>
            <p:cNvCxnSpPr>
              <a:stCxn id="19" idx="0"/>
            </p:cNvCxnSpPr>
            <p:nvPr/>
          </p:nvCxnSpPr>
          <p:spPr bwMode="auto">
            <a:xfrm flipV="1">
              <a:off x="2711403" y="3302944"/>
              <a:ext cx="243817" cy="216476"/>
            </a:xfrm>
            <a:prstGeom prst="line">
              <a:avLst/>
            </a:prstGeom>
            <a:noFill/>
            <a:ln w="19050" cap="flat" cmpd="sng" algn="ctr">
              <a:solidFill>
                <a:srgbClr val="04A1F2"/>
              </a:solidFill>
              <a:prstDash val="solid"/>
              <a:round/>
              <a:headEnd type="none" w="med" len="med"/>
              <a:tailEnd type="none" w="med" len="med"/>
            </a:ln>
            <a:effectLst/>
          </p:spPr>
        </p:cxnSp>
        <p:sp>
          <p:nvSpPr>
            <p:cNvPr id="122" name="Rectangle 121"/>
            <p:cNvSpPr/>
            <p:nvPr/>
          </p:nvSpPr>
          <p:spPr>
            <a:xfrm>
              <a:off x="3858337" y="2233999"/>
              <a:ext cx="1285929" cy="307777"/>
            </a:xfrm>
            <a:prstGeom prst="rect">
              <a:avLst/>
            </a:prstGeom>
          </p:spPr>
          <p:txBody>
            <a:bodyPr wrap="none">
              <a:spAutoFit/>
            </a:bodyPr>
            <a:lstStyle/>
            <a:p>
              <a:r>
                <a:rPr lang="en-US" sz="1400" dirty="0">
                  <a:solidFill>
                    <a:srgbClr val="1A1818"/>
                  </a:solidFill>
                  <a:latin typeface="Calibri" charset="0"/>
                  <a:ea typeface="Calibri" charset="0"/>
                  <a:cs typeface="Calibri" charset="0"/>
                </a:rPr>
                <a:t>1000 Genomes</a:t>
              </a:r>
            </a:p>
          </p:txBody>
        </p:sp>
        <p:sp>
          <p:nvSpPr>
            <p:cNvPr id="123" name="Rectangle 122"/>
            <p:cNvSpPr/>
            <p:nvPr/>
          </p:nvSpPr>
          <p:spPr>
            <a:xfrm>
              <a:off x="3858337" y="2451099"/>
              <a:ext cx="550472" cy="307777"/>
            </a:xfrm>
            <a:prstGeom prst="rect">
              <a:avLst/>
            </a:prstGeom>
          </p:spPr>
          <p:txBody>
            <a:bodyPr wrap="none">
              <a:spAutoFit/>
            </a:bodyPr>
            <a:lstStyle/>
            <a:p>
              <a:r>
                <a:rPr lang="en-US" sz="1400" dirty="0" err="1">
                  <a:solidFill>
                    <a:srgbClr val="1A1818"/>
                  </a:solidFill>
                  <a:latin typeface="Calibri" charset="0"/>
                  <a:ea typeface="Calibri" charset="0"/>
                  <a:cs typeface="Calibri" charset="0"/>
                </a:rPr>
                <a:t>ExAC</a:t>
              </a:r>
              <a:endParaRPr lang="en-US" sz="1400" dirty="0">
                <a:solidFill>
                  <a:srgbClr val="1A1818"/>
                </a:solidFill>
                <a:latin typeface="Calibri" charset="0"/>
                <a:ea typeface="Calibri" charset="0"/>
                <a:cs typeface="Calibri" charset="0"/>
              </a:endParaRPr>
            </a:p>
          </p:txBody>
        </p:sp>
        <p:sp>
          <p:nvSpPr>
            <p:cNvPr id="124" name="TextBox 123"/>
            <p:cNvSpPr txBox="1"/>
            <p:nvPr/>
          </p:nvSpPr>
          <p:spPr>
            <a:xfrm>
              <a:off x="3858337" y="2668199"/>
              <a:ext cx="816249" cy="307777"/>
            </a:xfrm>
            <a:prstGeom prst="rect">
              <a:avLst/>
            </a:prstGeom>
            <a:noFill/>
          </p:spPr>
          <p:txBody>
            <a:bodyPr wrap="none" rtlCol="0">
              <a:spAutoFit/>
            </a:bodyPr>
            <a:lstStyle/>
            <a:p>
              <a:r>
                <a:rPr lang="en-US" sz="1400" dirty="0" err="1">
                  <a:solidFill>
                    <a:srgbClr val="1A1818"/>
                  </a:solidFill>
                  <a:latin typeface="Calibri" charset="0"/>
                  <a:ea typeface="Calibri" charset="0"/>
                  <a:cs typeface="Calibri" charset="0"/>
                </a:rPr>
                <a:t>gnomAD</a:t>
              </a:r>
              <a:endParaRPr lang="en-US" sz="1400" dirty="0">
                <a:solidFill>
                  <a:srgbClr val="1A1818"/>
                </a:solidFill>
                <a:latin typeface="Calibri" charset="0"/>
                <a:ea typeface="Calibri" charset="0"/>
                <a:cs typeface="Calibri" charset="0"/>
              </a:endParaRPr>
            </a:p>
          </p:txBody>
        </p:sp>
      </p:grpSp>
      <p:grpSp>
        <p:nvGrpSpPr>
          <p:cNvPr id="155" name="Group 154"/>
          <p:cNvGrpSpPr/>
          <p:nvPr/>
        </p:nvGrpSpPr>
        <p:grpSpPr>
          <a:xfrm>
            <a:off x="6008175" y="4838119"/>
            <a:ext cx="981947" cy="1494248"/>
            <a:chOff x="5673921" y="4372719"/>
            <a:chExt cx="981947" cy="1494248"/>
          </a:xfrm>
        </p:grpSpPr>
        <p:pic>
          <p:nvPicPr>
            <p:cNvPr id="125" name="Picture 124"/>
            <p:cNvPicPr>
              <a:picLocks noChangeAspect="1"/>
            </p:cNvPicPr>
            <p:nvPr/>
          </p:nvPicPr>
          <p:blipFill>
            <a:blip r:embed="rId20"/>
            <a:stretch>
              <a:fillRect/>
            </a:stretch>
          </p:blipFill>
          <p:spPr>
            <a:xfrm>
              <a:off x="5919921" y="4713924"/>
              <a:ext cx="474946" cy="474946"/>
            </a:xfrm>
            <a:prstGeom prst="rect">
              <a:avLst/>
            </a:prstGeom>
          </p:spPr>
        </p:pic>
        <p:pic>
          <p:nvPicPr>
            <p:cNvPr id="126" name="Picture 125"/>
            <p:cNvPicPr>
              <a:picLocks noChangeAspect="1"/>
            </p:cNvPicPr>
            <p:nvPr/>
          </p:nvPicPr>
          <p:blipFill>
            <a:blip r:embed="rId21"/>
            <a:stretch>
              <a:fillRect/>
            </a:stretch>
          </p:blipFill>
          <p:spPr>
            <a:xfrm>
              <a:off x="5673921" y="5187376"/>
              <a:ext cx="981947" cy="260216"/>
            </a:xfrm>
            <a:prstGeom prst="rect">
              <a:avLst/>
            </a:prstGeom>
          </p:spPr>
        </p:pic>
        <p:pic>
          <p:nvPicPr>
            <p:cNvPr id="127" name="Picture 126"/>
            <p:cNvPicPr>
              <a:picLocks noChangeAspect="1"/>
            </p:cNvPicPr>
            <p:nvPr/>
          </p:nvPicPr>
          <p:blipFill>
            <a:blip r:embed="rId22"/>
            <a:stretch>
              <a:fillRect/>
            </a:stretch>
          </p:blipFill>
          <p:spPr>
            <a:xfrm>
              <a:off x="5775972" y="4372719"/>
              <a:ext cx="768085" cy="337566"/>
            </a:xfrm>
            <a:prstGeom prst="rect">
              <a:avLst/>
            </a:prstGeom>
            <a:solidFill>
              <a:schemeClr val="tx1"/>
            </a:solidFill>
          </p:spPr>
        </p:pic>
        <p:pic>
          <p:nvPicPr>
            <p:cNvPr id="128" name="Picture 127"/>
            <p:cNvPicPr>
              <a:picLocks noChangeAspect="1"/>
            </p:cNvPicPr>
            <p:nvPr/>
          </p:nvPicPr>
          <p:blipFill>
            <a:blip r:embed="rId23"/>
            <a:stretch>
              <a:fillRect/>
            </a:stretch>
          </p:blipFill>
          <p:spPr>
            <a:xfrm>
              <a:off x="5819133" y="5487946"/>
              <a:ext cx="764204" cy="379021"/>
            </a:xfrm>
            <a:prstGeom prst="rect">
              <a:avLst/>
            </a:prstGeom>
          </p:spPr>
        </p:pic>
      </p:grpSp>
      <p:grpSp>
        <p:nvGrpSpPr>
          <p:cNvPr id="134" name="Group 133"/>
          <p:cNvGrpSpPr/>
          <p:nvPr/>
        </p:nvGrpSpPr>
        <p:grpSpPr>
          <a:xfrm>
            <a:off x="340794" y="3519420"/>
            <a:ext cx="8551690" cy="918264"/>
            <a:chOff x="161681" y="3072874"/>
            <a:chExt cx="8551690" cy="918264"/>
          </a:xfrm>
        </p:grpSpPr>
        <p:sp>
          <p:nvSpPr>
            <p:cNvPr id="4" name="Rounded Rectangle 3"/>
            <p:cNvSpPr/>
            <p:nvPr/>
          </p:nvSpPr>
          <p:spPr bwMode="auto">
            <a:xfrm>
              <a:off x="175671" y="3074618"/>
              <a:ext cx="8534696" cy="916520"/>
            </a:xfrm>
            <a:prstGeom prst="roundRect">
              <a:avLst/>
            </a:prstGeom>
            <a:solidFill>
              <a:schemeClr val="bg1">
                <a:lumMod val="95000"/>
              </a:schemeClr>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endParaRPr lang="en-US" sz="1800" dirty="0">
                <a:solidFill>
                  <a:srgbClr val="1A1818"/>
                </a:solidFill>
                <a:latin typeface="Calibri" charset="0"/>
                <a:ea typeface="Calibri" charset="0"/>
                <a:cs typeface="Calibri" charset="0"/>
              </a:endParaRPr>
            </a:p>
          </p:txBody>
        </p:sp>
        <p:cxnSp>
          <p:nvCxnSpPr>
            <p:cNvPr id="5" name="Straight Connector 4"/>
            <p:cNvCxnSpPr/>
            <p:nvPr/>
          </p:nvCxnSpPr>
          <p:spPr bwMode="auto">
            <a:xfrm>
              <a:off x="3525782" y="3651907"/>
              <a:ext cx="0" cy="65591"/>
            </a:xfrm>
            <a:prstGeom prst="line">
              <a:avLst/>
            </a:prstGeom>
            <a:noFill/>
            <a:ln w="38100" cap="flat" cmpd="sng" algn="ctr">
              <a:solidFill>
                <a:schemeClr val="tx1"/>
              </a:solidFill>
              <a:prstDash val="solid"/>
              <a:round/>
              <a:headEnd type="none" w="med" len="med"/>
              <a:tailEnd type="none" w="med" len="med"/>
            </a:ln>
            <a:effectLst/>
          </p:spPr>
        </p:cxnSp>
        <p:sp>
          <p:nvSpPr>
            <p:cNvPr id="6" name="TextBox 5"/>
            <p:cNvSpPr txBox="1"/>
            <p:nvPr/>
          </p:nvSpPr>
          <p:spPr>
            <a:xfrm>
              <a:off x="371675" y="3499597"/>
              <a:ext cx="829073" cy="307777"/>
            </a:xfrm>
            <a:prstGeom prst="rect">
              <a:avLst/>
            </a:prstGeom>
            <a:noFill/>
          </p:spPr>
          <p:txBody>
            <a:bodyPr wrap="none" rtlCol="0">
              <a:spAutoFit/>
            </a:bodyPr>
            <a:lstStyle/>
            <a:p>
              <a:r>
                <a:rPr lang="en-US" sz="1400" b="1" dirty="0">
                  <a:latin typeface="Calibri" charset="0"/>
                  <a:ea typeface="Calibri" charset="0"/>
                  <a:cs typeface="Calibri" charset="0"/>
                </a:rPr>
                <a:t>Timeline</a:t>
              </a:r>
            </a:p>
          </p:txBody>
        </p:sp>
        <p:cxnSp>
          <p:nvCxnSpPr>
            <p:cNvPr id="7" name="Straight Connector 6"/>
            <p:cNvCxnSpPr/>
            <p:nvPr/>
          </p:nvCxnSpPr>
          <p:spPr bwMode="auto">
            <a:xfrm>
              <a:off x="1490977" y="3661334"/>
              <a:ext cx="6880377" cy="0"/>
            </a:xfrm>
            <a:prstGeom prst="line">
              <a:avLst/>
            </a:prstGeom>
            <a:noFill/>
            <a:ln w="28575" cap="flat" cmpd="sng" algn="ctr">
              <a:solidFill>
                <a:schemeClr val="tx1"/>
              </a:solidFill>
              <a:prstDash val="solid"/>
              <a:round/>
              <a:headEnd type="none" w="med" len="med"/>
              <a:tailEnd type="none" w="med" len="med"/>
            </a:ln>
            <a:effectLst/>
          </p:spPr>
        </p:cxnSp>
        <p:cxnSp>
          <p:nvCxnSpPr>
            <p:cNvPr id="8" name="Straight Connector 7"/>
            <p:cNvCxnSpPr/>
            <p:nvPr/>
          </p:nvCxnSpPr>
          <p:spPr bwMode="auto">
            <a:xfrm>
              <a:off x="1501797" y="3651907"/>
              <a:ext cx="0" cy="65591"/>
            </a:xfrm>
            <a:prstGeom prst="line">
              <a:avLst/>
            </a:prstGeom>
            <a:noFill/>
            <a:ln w="38100" cap="flat" cmpd="sng" algn="ctr">
              <a:solidFill>
                <a:schemeClr val="tx1"/>
              </a:solidFill>
              <a:prstDash val="solid"/>
              <a:round/>
              <a:headEnd type="none" w="med" len="med"/>
              <a:tailEnd type="none" w="med" len="med"/>
            </a:ln>
            <a:effectLst/>
          </p:spPr>
        </p:cxnSp>
        <p:cxnSp>
          <p:nvCxnSpPr>
            <p:cNvPr id="9" name="Straight Connector 8"/>
            <p:cNvCxnSpPr/>
            <p:nvPr/>
          </p:nvCxnSpPr>
          <p:spPr bwMode="auto">
            <a:xfrm>
              <a:off x="2517282" y="3651907"/>
              <a:ext cx="0" cy="65591"/>
            </a:xfrm>
            <a:prstGeom prst="line">
              <a:avLst/>
            </a:prstGeom>
            <a:noFill/>
            <a:ln w="38100" cap="flat" cmpd="sng" algn="ctr">
              <a:solidFill>
                <a:schemeClr val="tx1"/>
              </a:solidFill>
              <a:prstDash val="solid"/>
              <a:round/>
              <a:headEnd type="none" w="med" len="med"/>
              <a:tailEnd type="none" w="med" len="med"/>
            </a:ln>
            <a:effectLst/>
          </p:spPr>
        </p:cxnSp>
        <p:cxnSp>
          <p:nvCxnSpPr>
            <p:cNvPr id="10" name="Straight Connector 9"/>
            <p:cNvCxnSpPr/>
            <p:nvPr/>
          </p:nvCxnSpPr>
          <p:spPr bwMode="auto">
            <a:xfrm>
              <a:off x="4520475" y="3651907"/>
              <a:ext cx="0" cy="65591"/>
            </a:xfrm>
            <a:prstGeom prst="line">
              <a:avLst/>
            </a:prstGeom>
            <a:noFill/>
            <a:ln w="38100" cap="flat" cmpd="sng" algn="ctr">
              <a:solidFill>
                <a:schemeClr val="tx1"/>
              </a:solidFill>
              <a:prstDash val="solid"/>
              <a:round/>
              <a:headEnd type="none" w="med" len="med"/>
              <a:tailEnd type="none" w="med" len="med"/>
            </a:ln>
            <a:effectLst/>
          </p:spPr>
        </p:cxnSp>
        <p:cxnSp>
          <p:nvCxnSpPr>
            <p:cNvPr id="11" name="Straight Connector 10"/>
            <p:cNvCxnSpPr/>
            <p:nvPr/>
          </p:nvCxnSpPr>
          <p:spPr bwMode="auto">
            <a:xfrm>
              <a:off x="5542784" y="3651907"/>
              <a:ext cx="0" cy="65591"/>
            </a:xfrm>
            <a:prstGeom prst="line">
              <a:avLst/>
            </a:prstGeom>
            <a:noFill/>
            <a:ln w="38100" cap="flat" cmpd="sng" algn="ctr">
              <a:solidFill>
                <a:schemeClr val="tx1"/>
              </a:solidFill>
              <a:prstDash val="solid"/>
              <a:round/>
              <a:headEnd type="none" w="med" len="med"/>
              <a:tailEnd type="none" w="med" len="med"/>
            </a:ln>
            <a:effectLst/>
          </p:spPr>
        </p:cxnSp>
        <p:cxnSp>
          <p:nvCxnSpPr>
            <p:cNvPr id="12" name="Straight Connector 11"/>
            <p:cNvCxnSpPr/>
            <p:nvPr/>
          </p:nvCxnSpPr>
          <p:spPr bwMode="auto">
            <a:xfrm>
              <a:off x="6551285" y="3651907"/>
              <a:ext cx="0" cy="65591"/>
            </a:xfrm>
            <a:prstGeom prst="line">
              <a:avLst/>
            </a:prstGeom>
            <a:noFill/>
            <a:ln w="38100" cap="flat" cmpd="sng" algn="ctr">
              <a:solidFill>
                <a:schemeClr val="tx1"/>
              </a:solidFill>
              <a:prstDash val="solid"/>
              <a:round/>
              <a:headEnd type="none" w="med" len="med"/>
              <a:tailEnd type="none" w="med" len="med"/>
            </a:ln>
            <a:effectLst/>
          </p:spPr>
        </p:cxnSp>
        <p:cxnSp>
          <p:nvCxnSpPr>
            <p:cNvPr id="13" name="Straight Connector 12"/>
            <p:cNvCxnSpPr/>
            <p:nvPr/>
          </p:nvCxnSpPr>
          <p:spPr bwMode="auto">
            <a:xfrm>
              <a:off x="7559786" y="3651907"/>
              <a:ext cx="0" cy="65591"/>
            </a:xfrm>
            <a:prstGeom prst="line">
              <a:avLst/>
            </a:prstGeom>
            <a:noFill/>
            <a:ln w="38100" cap="flat" cmpd="sng" algn="ctr">
              <a:solidFill>
                <a:schemeClr val="tx1"/>
              </a:solidFill>
              <a:prstDash val="solid"/>
              <a:round/>
              <a:headEnd type="none" w="med" len="med"/>
              <a:tailEnd type="none" w="med" len="med"/>
            </a:ln>
            <a:effectLst/>
          </p:spPr>
        </p:cxnSp>
        <p:cxnSp>
          <p:nvCxnSpPr>
            <p:cNvPr id="14" name="Straight Connector 13"/>
            <p:cNvCxnSpPr/>
            <p:nvPr/>
          </p:nvCxnSpPr>
          <p:spPr bwMode="auto">
            <a:xfrm>
              <a:off x="8134749" y="3651907"/>
              <a:ext cx="0" cy="65591"/>
            </a:xfrm>
            <a:prstGeom prst="line">
              <a:avLst/>
            </a:prstGeom>
            <a:noFill/>
            <a:ln w="38100" cap="flat" cmpd="sng" algn="ctr">
              <a:solidFill>
                <a:schemeClr val="tx1"/>
              </a:solidFill>
              <a:prstDash val="solid"/>
              <a:round/>
              <a:headEnd type="none" w="med" len="med"/>
              <a:tailEnd type="none" w="med" len="med"/>
            </a:ln>
            <a:effectLst/>
          </p:spPr>
        </p:cxnSp>
        <p:sp>
          <p:nvSpPr>
            <p:cNvPr id="68" name="Isosceles Triangle 11"/>
            <p:cNvSpPr/>
            <p:nvPr/>
          </p:nvSpPr>
          <p:spPr bwMode="auto">
            <a:xfrm rot="10800000" flipV="1">
              <a:off x="6217341" y="3735380"/>
              <a:ext cx="61007" cy="148753"/>
            </a:xfrm>
            <a:prstGeom prst="triangle">
              <a:avLst/>
            </a:prstGeom>
            <a:solidFill>
              <a:srgbClr val="F75314"/>
            </a:solidFill>
            <a:ln>
              <a:solidFill>
                <a:srgbClr val="F75314"/>
              </a:solid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none" lIns="91440" tIns="45720" rIns="91440" bIns="45720" numCol="1" rtlCol="0" anchor="ctr" anchorCtr="0" compatLnSpc="1">
              <a:prstTxWarp prst="textNoShape">
                <a:avLst/>
              </a:prstTxWarp>
            </a:bodyPr>
            <a:lstStyle/>
            <a:p>
              <a:endParaRPr lang="en-US" sz="1400" dirty="0">
                <a:solidFill>
                  <a:srgbClr val="4D4D4F"/>
                </a:solidFill>
                <a:latin typeface="Calibri" charset="0"/>
                <a:ea typeface="Calibri" charset="0"/>
                <a:cs typeface="Calibri" charset="0"/>
              </a:endParaRPr>
            </a:p>
          </p:txBody>
        </p:sp>
        <p:sp>
          <p:nvSpPr>
            <p:cNvPr id="69" name="Isosceles Triangle 72"/>
            <p:cNvSpPr/>
            <p:nvPr/>
          </p:nvSpPr>
          <p:spPr bwMode="auto">
            <a:xfrm rot="10800000" flipV="1">
              <a:off x="6319375" y="3735380"/>
              <a:ext cx="61007" cy="148753"/>
            </a:xfrm>
            <a:prstGeom prst="triangle">
              <a:avLst/>
            </a:prstGeom>
            <a:solidFill>
              <a:srgbClr val="F75314"/>
            </a:solidFill>
            <a:ln>
              <a:solidFill>
                <a:srgbClr val="F75314"/>
              </a:solid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none" lIns="91440" tIns="45720" rIns="91440" bIns="45720" numCol="1" rtlCol="0" anchor="ctr" anchorCtr="0" compatLnSpc="1">
              <a:prstTxWarp prst="textNoShape">
                <a:avLst/>
              </a:prstTxWarp>
            </a:bodyPr>
            <a:lstStyle/>
            <a:p>
              <a:endParaRPr lang="en-US" sz="1400" dirty="0">
                <a:solidFill>
                  <a:srgbClr val="4D4D4F"/>
                </a:solidFill>
                <a:latin typeface="Calibri" charset="0"/>
                <a:ea typeface="Calibri" charset="0"/>
                <a:cs typeface="Calibri" charset="0"/>
              </a:endParaRPr>
            </a:p>
          </p:txBody>
        </p:sp>
        <p:sp>
          <p:nvSpPr>
            <p:cNvPr id="70" name="Isosceles Triangle 73"/>
            <p:cNvSpPr/>
            <p:nvPr/>
          </p:nvSpPr>
          <p:spPr bwMode="auto">
            <a:xfrm rot="10800000" flipV="1">
              <a:off x="6532418" y="3735380"/>
              <a:ext cx="61007" cy="148753"/>
            </a:xfrm>
            <a:prstGeom prst="triangle">
              <a:avLst/>
            </a:prstGeom>
            <a:solidFill>
              <a:srgbClr val="F75314"/>
            </a:solidFill>
            <a:ln>
              <a:solidFill>
                <a:srgbClr val="F75314"/>
              </a:solid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none" lIns="91440" tIns="45720" rIns="91440" bIns="45720" numCol="1" rtlCol="0" anchor="ctr" anchorCtr="0" compatLnSpc="1">
              <a:prstTxWarp prst="textNoShape">
                <a:avLst/>
              </a:prstTxWarp>
            </a:bodyPr>
            <a:lstStyle/>
            <a:p>
              <a:endParaRPr lang="en-US" sz="1400" dirty="0">
                <a:solidFill>
                  <a:srgbClr val="4D4D4F"/>
                </a:solidFill>
                <a:latin typeface="Calibri" charset="0"/>
                <a:ea typeface="Calibri" charset="0"/>
                <a:cs typeface="Calibri" charset="0"/>
              </a:endParaRPr>
            </a:p>
          </p:txBody>
        </p:sp>
        <p:sp>
          <p:nvSpPr>
            <p:cNvPr id="71" name="Isosceles Triangle 74"/>
            <p:cNvSpPr/>
            <p:nvPr/>
          </p:nvSpPr>
          <p:spPr bwMode="auto">
            <a:xfrm rot="10800000" flipV="1">
              <a:off x="6454241" y="3735380"/>
              <a:ext cx="61007" cy="148753"/>
            </a:xfrm>
            <a:prstGeom prst="triangle">
              <a:avLst/>
            </a:prstGeom>
            <a:solidFill>
              <a:srgbClr val="F75314"/>
            </a:solidFill>
            <a:ln>
              <a:solidFill>
                <a:srgbClr val="F75314"/>
              </a:solid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none" lIns="91440" tIns="45720" rIns="91440" bIns="45720" numCol="1" rtlCol="0" anchor="ctr" anchorCtr="0" compatLnSpc="1">
              <a:prstTxWarp prst="textNoShape">
                <a:avLst/>
              </a:prstTxWarp>
            </a:bodyPr>
            <a:lstStyle/>
            <a:p>
              <a:endParaRPr lang="en-US" sz="1400" dirty="0">
                <a:solidFill>
                  <a:srgbClr val="4D4D4F"/>
                </a:solidFill>
                <a:latin typeface="Calibri" charset="0"/>
                <a:ea typeface="Calibri" charset="0"/>
                <a:cs typeface="Calibri" charset="0"/>
              </a:endParaRPr>
            </a:p>
          </p:txBody>
        </p:sp>
        <p:sp>
          <p:nvSpPr>
            <p:cNvPr id="72" name="Isosceles Triangle 75"/>
            <p:cNvSpPr/>
            <p:nvPr/>
          </p:nvSpPr>
          <p:spPr bwMode="auto">
            <a:xfrm rot="10800000" flipV="1">
              <a:off x="6656962" y="3735380"/>
              <a:ext cx="61007" cy="148753"/>
            </a:xfrm>
            <a:prstGeom prst="triangle">
              <a:avLst/>
            </a:prstGeom>
            <a:solidFill>
              <a:srgbClr val="F75314"/>
            </a:solidFill>
            <a:ln>
              <a:solidFill>
                <a:srgbClr val="F75314"/>
              </a:solid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none" lIns="91440" tIns="45720" rIns="91440" bIns="45720" numCol="1" rtlCol="0" anchor="ctr" anchorCtr="0" compatLnSpc="1">
              <a:prstTxWarp prst="textNoShape">
                <a:avLst/>
              </a:prstTxWarp>
            </a:bodyPr>
            <a:lstStyle/>
            <a:p>
              <a:endParaRPr lang="en-US" sz="1400" dirty="0">
                <a:solidFill>
                  <a:srgbClr val="4D4D4F"/>
                </a:solidFill>
                <a:latin typeface="Calibri" charset="0"/>
                <a:ea typeface="Calibri" charset="0"/>
                <a:cs typeface="Calibri" charset="0"/>
              </a:endParaRPr>
            </a:p>
          </p:txBody>
        </p:sp>
        <p:sp>
          <p:nvSpPr>
            <p:cNvPr id="73" name="Isosceles Triangle 76"/>
            <p:cNvSpPr/>
            <p:nvPr/>
          </p:nvSpPr>
          <p:spPr bwMode="auto">
            <a:xfrm rot="10800000" flipV="1">
              <a:off x="6706200" y="3735380"/>
              <a:ext cx="61007" cy="148753"/>
            </a:xfrm>
            <a:prstGeom prst="triangle">
              <a:avLst/>
            </a:prstGeom>
            <a:solidFill>
              <a:srgbClr val="F75314"/>
            </a:solidFill>
            <a:ln>
              <a:solidFill>
                <a:srgbClr val="F75314"/>
              </a:solid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none" lIns="91440" tIns="45720" rIns="91440" bIns="45720" numCol="1" rtlCol="0" anchor="ctr" anchorCtr="0" compatLnSpc="1">
              <a:prstTxWarp prst="textNoShape">
                <a:avLst/>
              </a:prstTxWarp>
            </a:bodyPr>
            <a:lstStyle/>
            <a:p>
              <a:endParaRPr lang="en-US" sz="1400" dirty="0">
                <a:solidFill>
                  <a:srgbClr val="4D4D4F"/>
                </a:solidFill>
                <a:latin typeface="Calibri" charset="0"/>
                <a:ea typeface="Calibri" charset="0"/>
                <a:cs typeface="Calibri" charset="0"/>
              </a:endParaRPr>
            </a:p>
          </p:txBody>
        </p:sp>
        <p:sp>
          <p:nvSpPr>
            <p:cNvPr id="74" name="Isosceles Triangle 68"/>
            <p:cNvSpPr/>
            <p:nvPr/>
          </p:nvSpPr>
          <p:spPr bwMode="auto">
            <a:xfrm rot="10800000" flipV="1">
              <a:off x="6853835" y="3735380"/>
              <a:ext cx="61007" cy="148753"/>
            </a:xfrm>
            <a:prstGeom prst="triangle">
              <a:avLst/>
            </a:prstGeom>
            <a:solidFill>
              <a:srgbClr val="F75314"/>
            </a:solidFill>
            <a:ln>
              <a:solidFill>
                <a:srgbClr val="F75314"/>
              </a:solid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none" lIns="91440" tIns="45720" rIns="91440" bIns="45720" numCol="1" rtlCol="0" anchor="ctr" anchorCtr="0" compatLnSpc="1">
              <a:prstTxWarp prst="textNoShape">
                <a:avLst/>
              </a:prstTxWarp>
            </a:bodyPr>
            <a:lstStyle/>
            <a:p>
              <a:endParaRPr lang="en-US" sz="1400" dirty="0">
                <a:solidFill>
                  <a:srgbClr val="4D4D4F"/>
                </a:solidFill>
                <a:latin typeface="Calibri" charset="0"/>
                <a:ea typeface="Calibri" charset="0"/>
                <a:cs typeface="Calibri" charset="0"/>
              </a:endParaRPr>
            </a:p>
          </p:txBody>
        </p:sp>
        <p:sp>
          <p:nvSpPr>
            <p:cNvPr id="75" name="Isosceles Triangle 69"/>
            <p:cNvSpPr/>
            <p:nvPr/>
          </p:nvSpPr>
          <p:spPr bwMode="auto">
            <a:xfrm rot="10800000" flipV="1">
              <a:off x="6911722" y="3735380"/>
              <a:ext cx="61007" cy="148753"/>
            </a:xfrm>
            <a:prstGeom prst="triangle">
              <a:avLst/>
            </a:prstGeom>
            <a:solidFill>
              <a:srgbClr val="F75314"/>
            </a:solidFill>
            <a:ln>
              <a:solidFill>
                <a:srgbClr val="F75314"/>
              </a:solid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none" lIns="91440" tIns="45720" rIns="91440" bIns="45720" numCol="1" rtlCol="0" anchor="ctr" anchorCtr="0" compatLnSpc="1">
              <a:prstTxWarp prst="textNoShape">
                <a:avLst/>
              </a:prstTxWarp>
            </a:bodyPr>
            <a:lstStyle/>
            <a:p>
              <a:endParaRPr lang="en-US" sz="1400" dirty="0">
                <a:solidFill>
                  <a:srgbClr val="4D4D4F"/>
                </a:solidFill>
                <a:latin typeface="Calibri" charset="0"/>
                <a:ea typeface="Calibri" charset="0"/>
                <a:cs typeface="Calibri" charset="0"/>
              </a:endParaRPr>
            </a:p>
          </p:txBody>
        </p:sp>
        <p:sp>
          <p:nvSpPr>
            <p:cNvPr id="76" name="Isosceles Triangle 70"/>
            <p:cNvSpPr/>
            <p:nvPr/>
          </p:nvSpPr>
          <p:spPr bwMode="auto">
            <a:xfrm rot="10800000" flipV="1">
              <a:off x="7027617" y="3735380"/>
              <a:ext cx="61007" cy="148753"/>
            </a:xfrm>
            <a:prstGeom prst="triangle">
              <a:avLst/>
            </a:prstGeom>
            <a:solidFill>
              <a:srgbClr val="F75314"/>
            </a:solidFill>
            <a:ln>
              <a:solidFill>
                <a:srgbClr val="F75314"/>
              </a:solid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none" lIns="91440" tIns="45720" rIns="91440" bIns="45720" numCol="1" rtlCol="0" anchor="ctr" anchorCtr="0" compatLnSpc="1">
              <a:prstTxWarp prst="textNoShape">
                <a:avLst/>
              </a:prstTxWarp>
            </a:bodyPr>
            <a:lstStyle/>
            <a:p>
              <a:endParaRPr lang="en-US" sz="1400" dirty="0">
                <a:solidFill>
                  <a:srgbClr val="4D4D4F"/>
                </a:solidFill>
                <a:latin typeface="Calibri" charset="0"/>
                <a:ea typeface="Calibri" charset="0"/>
                <a:cs typeface="Calibri" charset="0"/>
              </a:endParaRPr>
            </a:p>
          </p:txBody>
        </p:sp>
        <p:sp>
          <p:nvSpPr>
            <p:cNvPr id="77" name="Isosceles Triangle 71"/>
            <p:cNvSpPr/>
            <p:nvPr/>
          </p:nvSpPr>
          <p:spPr bwMode="auto">
            <a:xfrm rot="10800000" flipV="1">
              <a:off x="7102700" y="3735380"/>
              <a:ext cx="61007" cy="148753"/>
            </a:xfrm>
            <a:prstGeom prst="triangle">
              <a:avLst/>
            </a:prstGeom>
            <a:solidFill>
              <a:srgbClr val="F75314"/>
            </a:solidFill>
            <a:ln>
              <a:solidFill>
                <a:srgbClr val="F75314"/>
              </a:solid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none" lIns="91440" tIns="45720" rIns="91440" bIns="45720" numCol="1" rtlCol="0" anchor="ctr" anchorCtr="0" compatLnSpc="1">
              <a:prstTxWarp prst="textNoShape">
                <a:avLst/>
              </a:prstTxWarp>
            </a:bodyPr>
            <a:lstStyle/>
            <a:p>
              <a:endParaRPr lang="en-US" sz="1400" dirty="0">
                <a:solidFill>
                  <a:srgbClr val="4D4D4F"/>
                </a:solidFill>
                <a:latin typeface="Calibri" charset="0"/>
                <a:ea typeface="Calibri" charset="0"/>
                <a:cs typeface="Calibri" charset="0"/>
              </a:endParaRPr>
            </a:p>
          </p:txBody>
        </p:sp>
        <p:sp>
          <p:nvSpPr>
            <p:cNvPr id="78" name="Isosceles Triangle 60"/>
            <p:cNvSpPr/>
            <p:nvPr/>
          </p:nvSpPr>
          <p:spPr bwMode="auto">
            <a:xfrm rot="10800000" flipV="1">
              <a:off x="7245469" y="3735380"/>
              <a:ext cx="61007" cy="148753"/>
            </a:xfrm>
            <a:prstGeom prst="triangle">
              <a:avLst/>
            </a:prstGeom>
            <a:solidFill>
              <a:srgbClr val="F75314"/>
            </a:solidFill>
            <a:ln>
              <a:solidFill>
                <a:srgbClr val="F75314"/>
              </a:solid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none" lIns="91440" tIns="45720" rIns="91440" bIns="45720" numCol="1" rtlCol="0" anchor="ctr" anchorCtr="0" compatLnSpc="1">
              <a:prstTxWarp prst="textNoShape">
                <a:avLst/>
              </a:prstTxWarp>
            </a:bodyPr>
            <a:lstStyle/>
            <a:p>
              <a:endParaRPr lang="en-US" sz="1400" dirty="0">
                <a:solidFill>
                  <a:srgbClr val="4D4D4F"/>
                </a:solidFill>
                <a:latin typeface="Calibri" charset="0"/>
                <a:ea typeface="Calibri" charset="0"/>
                <a:cs typeface="Calibri" charset="0"/>
              </a:endParaRPr>
            </a:p>
          </p:txBody>
        </p:sp>
        <p:sp>
          <p:nvSpPr>
            <p:cNvPr id="79" name="Isosceles Triangle 61"/>
            <p:cNvSpPr/>
            <p:nvPr/>
          </p:nvSpPr>
          <p:spPr bwMode="auto">
            <a:xfrm rot="10800000" flipV="1">
              <a:off x="7308068" y="3735380"/>
              <a:ext cx="61007" cy="148753"/>
            </a:xfrm>
            <a:prstGeom prst="triangle">
              <a:avLst/>
            </a:prstGeom>
            <a:solidFill>
              <a:srgbClr val="F75314"/>
            </a:solidFill>
            <a:ln>
              <a:solidFill>
                <a:srgbClr val="F75314"/>
              </a:solid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none" lIns="91440" tIns="45720" rIns="91440" bIns="45720" numCol="1" rtlCol="0" anchor="ctr" anchorCtr="0" compatLnSpc="1">
              <a:prstTxWarp prst="textNoShape">
                <a:avLst/>
              </a:prstTxWarp>
            </a:bodyPr>
            <a:lstStyle/>
            <a:p>
              <a:endParaRPr lang="en-US" sz="1400" dirty="0">
                <a:solidFill>
                  <a:srgbClr val="4D4D4F"/>
                </a:solidFill>
                <a:latin typeface="Calibri" charset="0"/>
                <a:ea typeface="Calibri" charset="0"/>
                <a:cs typeface="Calibri" charset="0"/>
              </a:endParaRPr>
            </a:p>
          </p:txBody>
        </p:sp>
        <p:sp>
          <p:nvSpPr>
            <p:cNvPr id="80" name="Isosceles Triangle 62"/>
            <p:cNvSpPr/>
            <p:nvPr/>
          </p:nvSpPr>
          <p:spPr bwMode="auto">
            <a:xfrm rot="10800000" flipV="1">
              <a:off x="7434057" y="3735380"/>
              <a:ext cx="61007" cy="148753"/>
            </a:xfrm>
            <a:prstGeom prst="triangle">
              <a:avLst/>
            </a:prstGeom>
            <a:solidFill>
              <a:srgbClr val="F75314"/>
            </a:solidFill>
            <a:ln>
              <a:solidFill>
                <a:srgbClr val="F75314"/>
              </a:solid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none" lIns="91440" tIns="45720" rIns="91440" bIns="45720" numCol="1" rtlCol="0" anchor="ctr" anchorCtr="0" compatLnSpc="1">
              <a:prstTxWarp prst="textNoShape">
                <a:avLst/>
              </a:prstTxWarp>
            </a:bodyPr>
            <a:lstStyle/>
            <a:p>
              <a:endParaRPr lang="en-US" sz="1400" dirty="0">
                <a:solidFill>
                  <a:srgbClr val="4D4D4F"/>
                </a:solidFill>
                <a:latin typeface="Calibri" charset="0"/>
                <a:ea typeface="Calibri" charset="0"/>
                <a:cs typeface="Calibri" charset="0"/>
              </a:endParaRPr>
            </a:p>
          </p:txBody>
        </p:sp>
        <p:sp>
          <p:nvSpPr>
            <p:cNvPr id="81" name="Isosceles Triangle 63"/>
            <p:cNvSpPr/>
            <p:nvPr/>
          </p:nvSpPr>
          <p:spPr bwMode="auto">
            <a:xfrm rot="10800000" flipV="1">
              <a:off x="7505239" y="3735380"/>
              <a:ext cx="61007" cy="148753"/>
            </a:xfrm>
            <a:prstGeom prst="triangle">
              <a:avLst/>
            </a:prstGeom>
            <a:solidFill>
              <a:srgbClr val="F75314"/>
            </a:solidFill>
            <a:ln>
              <a:solidFill>
                <a:srgbClr val="F75314"/>
              </a:solid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none" lIns="91440" tIns="45720" rIns="91440" bIns="45720" numCol="1" rtlCol="0" anchor="ctr" anchorCtr="0" compatLnSpc="1">
              <a:prstTxWarp prst="textNoShape">
                <a:avLst/>
              </a:prstTxWarp>
            </a:bodyPr>
            <a:lstStyle/>
            <a:p>
              <a:endParaRPr lang="en-US" sz="1400" dirty="0">
                <a:solidFill>
                  <a:srgbClr val="4D4D4F"/>
                </a:solidFill>
                <a:latin typeface="Calibri" charset="0"/>
                <a:ea typeface="Calibri" charset="0"/>
                <a:cs typeface="Calibri" charset="0"/>
              </a:endParaRPr>
            </a:p>
          </p:txBody>
        </p:sp>
        <p:sp>
          <p:nvSpPr>
            <p:cNvPr id="82" name="Isosceles Triangle 64"/>
            <p:cNvSpPr/>
            <p:nvPr/>
          </p:nvSpPr>
          <p:spPr bwMode="auto">
            <a:xfrm rot="10800000" flipV="1">
              <a:off x="7640744" y="3735380"/>
              <a:ext cx="61007" cy="148753"/>
            </a:xfrm>
            <a:prstGeom prst="triangle">
              <a:avLst/>
            </a:prstGeom>
            <a:solidFill>
              <a:srgbClr val="F75314"/>
            </a:solidFill>
            <a:ln>
              <a:solidFill>
                <a:srgbClr val="F75314"/>
              </a:solid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none" lIns="91440" tIns="45720" rIns="91440" bIns="45720" numCol="1" rtlCol="0" anchor="ctr" anchorCtr="0" compatLnSpc="1">
              <a:prstTxWarp prst="textNoShape">
                <a:avLst/>
              </a:prstTxWarp>
            </a:bodyPr>
            <a:lstStyle/>
            <a:p>
              <a:endParaRPr lang="en-US" sz="1400" dirty="0">
                <a:solidFill>
                  <a:srgbClr val="4D4D4F"/>
                </a:solidFill>
                <a:latin typeface="Calibri" charset="0"/>
                <a:ea typeface="Calibri" charset="0"/>
                <a:cs typeface="Calibri" charset="0"/>
              </a:endParaRPr>
            </a:p>
          </p:txBody>
        </p:sp>
        <p:sp>
          <p:nvSpPr>
            <p:cNvPr id="83" name="Isosceles Triangle 65"/>
            <p:cNvSpPr/>
            <p:nvPr/>
          </p:nvSpPr>
          <p:spPr bwMode="auto">
            <a:xfrm rot="10800000" flipV="1">
              <a:off x="7694945" y="3735380"/>
              <a:ext cx="61007" cy="148753"/>
            </a:xfrm>
            <a:prstGeom prst="triangle">
              <a:avLst/>
            </a:prstGeom>
            <a:solidFill>
              <a:srgbClr val="F75314"/>
            </a:solidFill>
            <a:ln>
              <a:solidFill>
                <a:srgbClr val="F75314"/>
              </a:solid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none" lIns="91440" tIns="45720" rIns="91440" bIns="45720" numCol="1" rtlCol="0" anchor="ctr" anchorCtr="0" compatLnSpc="1">
              <a:prstTxWarp prst="textNoShape">
                <a:avLst/>
              </a:prstTxWarp>
            </a:bodyPr>
            <a:lstStyle/>
            <a:p>
              <a:endParaRPr lang="en-US" sz="1400" dirty="0">
                <a:solidFill>
                  <a:srgbClr val="4D4D4F"/>
                </a:solidFill>
                <a:latin typeface="Calibri" charset="0"/>
                <a:ea typeface="Calibri" charset="0"/>
                <a:cs typeface="Calibri" charset="0"/>
              </a:endParaRPr>
            </a:p>
          </p:txBody>
        </p:sp>
        <p:sp>
          <p:nvSpPr>
            <p:cNvPr id="84" name="Isosceles Triangle 10"/>
            <p:cNvSpPr/>
            <p:nvPr/>
          </p:nvSpPr>
          <p:spPr bwMode="auto">
            <a:xfrm rot="10800000" flipV="1">
              <a:off x="6128317" y="3735380"/>
              <a:ext cx="61007" cy="148753"/>
            </a:xfrm>
            <a:prstGeom prst="triangle">
              <a:avLst/>
            </a:prstGeom>
            <a:solidFill>
              <a:srgbClr val="F75314"/>
            </a:solidFill>
            <a:ln>
              <a:solidFill>
                <a:srgbClr val="F75314"/>
              </a:solid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none" lIns="91440" tIns="45720" rIns="91440" bIns="45720" numCol="1" rtlCol="0" anchor="ctr" anchorCtr="0" compatLnSpc="1">
              <a:prstTxWarp prst="textNoShape">
                <a:avLst/>
              </a:prstTxWarp>
            </a:bodyPr>
            <a:lstStyle/>
            <a:p>
              <a:endParaRPr lang="en-US" sz="1400" dirty="0">
                <a:solidFill>
                  <a:srgbClr val="4D4D4F"/>
                </a:solidFill>
                <a:latin typeface="Calibri" charset="0"/>
                <a:ea typeface="Calibri" charset="0"/>
                <a:cs typeface="Calibri" charset="0"/>
              </a:endParaRPr>
            </a:p>
          </p:txBody>
        </p:sp>
        <p:sp>
          <p:nvSpPr>
            <p:cNvPr id="16" name="Isosceles Triangle 15"/>
            <p:cNvSpPr/>
            <p:nvPr/>
          </p:nvSpPr>
          <p:spPr bwMode="auto">
            <a:xfrm rot="10800000" flipV="1">
              <a:off x="1471567" y="3735380"/>
              <a:ext cx="61007" cy="148753"/>
            </a:xfrm>
            <a:prstGeom prst="triangle">
              <a:avLst/>
            </a:prstGeom>
            <a:solidFill>
              <a:srgbClr val="F75314"/>
            </a:solidFill>
            <a:ln>
              <a:solidFill>
                <a:srgbClr val="F75314"/>
              </a:solid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none" lIns="91440" tIns="45720" rIns="91440" bIns="45720" numCol="1" rtlCol="0" anchor="ctr" anchorCtr="0" compatLnSpc="1">
              <a:prstTxWarp prst="textNoShape">
                <a:avLst/>
              </a:prstTxWarp>
            </a:bodyPr>
            <a:lstStyle/>
            <a:p>
              <a:endParaRPr lang="en-US" sz="1400" dirty="0">
                <a:solidFill>
                  <a:srgbClr val="4D4D4F"/>
                </a:solidFill>
                <a:latin typeface="Calibri" charset="0"/>
                <a:ea typeface="Calibri" charset="0"/>
                <a:cs typeface="Calibri" charset="0"/>
              </a:endParaRPr>
            </a:p>
          </p:txBody>
        </p:sp>
        <p:sp>
          <p:nvSpPr>
            <p:cNvPr id="62" name="Triangle_Surgery"/>
            <p:cNvSpPr/>
            <p:nvPr/>
          </p:nvSpPr>
          <p:spPr bwMode="auto">
            <a:xfrm rot="10800000" flipV="1">
              <a:off x="6051303" y="3735380"/>
              <a:ext cx="61007" cy="148753"/>
            </a:xfrm>
            <a:prstGeom prst="triangle">
              <a:avLst/>
            </a:prstGeom>
            <a:solidFill>
              <a:srgbClr val="F75314"/>
            </a:solidFill>
            <a:ln>
              <a:solidFill>
                <a:srgbClr val="F75314"/>
              </a:solid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none" lIns="91440" tIns="45720" rIns="91440" bIns="45720" numCol="1" rtlCol="0" anchor="ctr" anchorCtr="0" compatLnSpc="1">
              <a:prstTxWarp prst="textNoShape">
                <a:avLst/>
              </a:prstTxWarp>
            </a:bodyPr>
            <a:lstStyle/>
            <a:p>
              <a:endParaRPr lang="en-US" sz="1400" dirty="0">
                <a:solidFill>
                  <a:srgbClr val="4D4D4F"/>
                </a:solidFill>
                <a:latin typeface="Calibri" charset="0"/>
                <a:ea typeface="Calibri" charset="0"/>
                <a:cs typeface="Calibri" charset="0"/>
              </a:endParaRPr>
            </a:p>
          </p:txBody>
        </p:sp>
        <p:sp>
          <p:nvSpPr>
            <p:cNvPr id="63" name="Triangle_Biopsy"/>
            <p:cNvSpPr/>
            <p:nvPr/>
          </p:nvSpPr>
          <p:spPr bwMode="auto">
            <a:xfrm rot="10800000" flipV="1">
              <a:off x="5963453" y="3735380"/>
              <a:ext cx="61007" cy="148753"/>
            </a:xfrm>
            <a:prstGeom prst="triangle">
              <a:avLst/>
            </a:prstGeom>
            <a:solidFill>
              <a:srgbClr val="F75314"/>
            </a:solidFill>
            <a:ln>
              <a:solidFill>
                <a:srgbClr val="F75314"/>
              </a:solid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none" lIns="91440" tIns="45720" rIns="91440" bIns="45720" numCol="1" rtlCol="0" anchor="ctr" anchorCtr="0" compatLnSpc="1">
              <a:prstTxWarp prst="textNoShape">
                <a:avLst/>
              </a:prstTxWarp>
            </a:bodyPr>
            <a:lstStyle/>
            <a:p>
              <a:endParaRPr lang="en-US" sz="1400" dirty="0">
                <a:solidFill>
                  <a:srgbClr val="4D4D4F"/>
                </a:solidFill>
                <a:latin typeface="Calibri" charset="0"/>
                <a:ea typeface="Calibri" charset="0"/>
                <a:cs typeface="Calibri" charset="0"/>
              </a:endParaRPr>
            </a:p>
          </p:txBody>
        </p:sp>
        <p:sp>
          <p:nvSpPr>
            <p:cNvPr id="64" name="Triangle_Replapse"/>
            <p:cNvSpPr/>
            <p:nvPr/>
          </p:nvSpPr>
          <p:spPr bwMode="auto">
            <a:xfrm rot="10800000" flipV="1">
              <a:off x="6774034" y="3735380"/>
              <a:ext cx="61007" cy="148753"/>
            </a:xfrm>
            <a:prstGeom prst="triangle">
              <a:avLst/>
            </a:prstGeom>
            <a:solidFill>
              <a:srgbClr val="F75314"/>
            </a:solidFill>
            <a:ln>
              <a:solidFill>
                <a:srgbClr val="F75314"/>
              </a:solid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none" lIns="91440" tIns="45720" rIns="91440" bIns="45720" numCol="1" rtlCol="0" anchor="ctr" anchorCtr="0" compatLnSpc="1">
              <a:prstTxWarp prst="textNoShape">
                <a:avLst/>
              </a:prstTxWarp>
            </a:bodyPr>
            <a:lstStyle/>
            <a:p>
              <a:endParaRPr lang="en-US" sz="1400" dirty="0">
                <a:solidFill>
                  <a:srgbClr val="4D4D4F"/>
                </a:solidFill>
                <a:latin typeface="Calibri" charset="0"/>
                <a:ea typeface="Calibri" charset="0"/>
                <a:cs typeface="Calibri" charset="0"/>
              </a:endParaRPr>
            </a:p>
          </p:txBody>
        </p:sp>
        <p:sp>
          <p:nvSpPr>
            <p:cNvPr id="65" name="Isosceles Triangle 66"/>
            <p:cNvSpPr/>
            <p:nvPr/>
          </p:nvSpPr>
          <p:spPr bwMode="auto">
            <a:xfrm rot="10800000" flipV="1">
              <a:off x="8102386" y="3735380"/>
              <a:ext cx="61007" cy="148753"/>
            </a:xfrm>
            <a:prstGeom prst="triangle">
              <a:avLst/>
            </a:prstGeom>
            <a:solidFill>
              <a:srgbClr val="F75314"/>
            </a:solidFill>
            <a:ln>
              <a:solidFill>
                <a:srgbClr val="F75314"/>
              </a:solid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none" lIns="91440" tIns="45720" rIns="91440" bIns="45720" numCol="1" rtlCol="0" anchor="ctr" anchorCtr="0" compatLnSpc="1">
              <a:prstTxWarp prst="textNoShape">
                <a:avLst/>
              </a:prstTxWarp>
            </a:bodyPr>
            <a:lstStyle/>
            <a:p>
              <a:endParaRPr lang="en-US" sz="1400" dirty="0">
                <a:solidFill>
                  <a:srgbClr val="4D4D4F"/>
                </a:solidFill>
                <a:latin typeface="Calibri" charset="0"/>
                <a:ea typeface="Calibri" charset="0"/>
                <a:cs typeface="Calibri" charset="0"/>
              </a:endParaRPr>
            </a:p>
          </p:txBody>
        </p:sp>
        <p:sp>
          <p:nvSpPr>
            <p:cNvPr id="66" name="Isosceles Triangle 67"/>
            <p:cNvSpPr/>
            <p:nvPr/>
          </p:nvSpPr>
          <p:spPr bwMode="auto">
            <a:xfrm rot="10800000" flipV="1">
              <a:off x="7380038" y="3735380"/>
              <a:ext cx="61007" cy="148753"/>
            </a:xfrm>
            <a:prstGeom prst="triangle">
              <a:avLst/>
            </a:prstGeom>
            <a:solidFill>
              <a:srgbClr val="F75314"/>
            </a:solidFill>
            <a:ln>
              <a:solidFill>
                <a:srgbClr val="F75314"/>
              </a:solid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none" lIns="91440" tIns="45720" rIns="91440" bIns="45720" numCol="1" rtlCol="0" anchor="ctr" anchorCtr="0" compatLnSpc="1">
              <a:prstTxWarp prst="textNoShape">
                <a:avLst/>
              </a:prstTxWarp>
            </a:bodyPr>
            <a:lstStyle/>
            <a:p>
              <a:endParaRPr lang="en-US" sz="1400" dirty="0">
                <a:solidFill>
                  <a:srgbClr val="4D4D4F"/>
                </a:solidFill>
                <a:latin typeface="Calibri" charset="0"/>
                <a:ea typeface="Calibri" charset="0"/>
                <a:cs typeface="Calibri" charset="0"/>
              </a:endParaRPr>
            </a:p>
          </p:txBody>
        </p:sp>
        <p:sp>
          <p:nvSpPr>
            <p:cNvPr id="67" name="Triangle_Metastatic1"/>
            <p:cNvSpPr/>
            <p:nvPr/>
          </p:nvSpPr>
          <p:spPr bwMode="auto">
            <a:xfrm rot="10800000" flipV="1">
              <a:off x="7178658" y="3735380"/>
              <a:ext cx="61007" cy="148753"/>
            </a:xfrm>
            <a:prstGeom prst="triangle">
              <a:avLst/>
            </a:prstGeom>
            <a:solidFill>
              <a:srgbClr val="F75314"/>
            </a:solidFill>
            <a:ln>
              <a:solidFill>
                <a:srgbClr val="F75314"/>
              </a:solid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none" lIns="91440" tIns="45720" rIns="91440" bIns="45720" numCol="1" rtlCol="0" anchor="ctr" anchorCtr="0" compatLnSpc="1">
              <a:prstTxWarp prst="textNoShape">
                <a:avLst/>
              </a:prstTxWarp>
            </a:bodyPr>
            <a:lstStyle/>
            <a:p>
              <a:endParaRPr lang="en-US" sz="1400" dirty="0">
                <a:solidFill>
                  <a:srgbClr val="4D4D4F"/>
                </a:solidFill>
                <a:latin typeface="Calibri" charset="0"/>
                <a:ea typeface="Calibri" charset="0"/>
                <a:cs typeface="Calibri" charset="0"/>
              </a:endParaRPr>
            </a:p>
          </p:txBody>
        </p:sp>
        <p:sp>
          <p:nvSpPr>
            <p:cNvPr id="18" name="Isosceles Triangle 58"/>
            <p:cNvSpPr/>
            <p:nvPr/>
          </p:nvSpPr>
          <p:spPr bwMode="auto">
            <a:xfrm rot="10800000">
              <a:off x="1479859" y="3450757"/>
              <a:ext cx="61007" cy="148753"/>
            </a:xfrm>
            <a:prstGeom prst="triangle">
              <a:avLst/>
            </a:prstGeom>
            <a:solidFill>
              <a:srgbClr val="04A1F2"/>
            </a:solidFill>
            <a:ln>
              <a:solidFill>
                <a:srgbClr val="04A1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none" lIns="91440" tIns="45720" rIns="91440" bIns="45720" numCol="1" rtlCol="0" anchor="ctr" anchorCtr="0" compatLnSpc="1">
              <a:prstTxWarp prst="textNoShape">
                <a:avLst/>
              </a:prstTxWarp>
            </a:bodyPr>
            <a:lstStyle/>
            <a:p>
              <a:endParaRPr lang="en-US" sz="1400" dirty="0">
                <a:solidFill>
                  <a:srgbClr val="4D4D4F"/>
                </a:solidFill>
                <a:latin typeface="Calibri" charset="0"/>
                <a:ea typeface="Calibri" charset="0"/>
                <a:cs typeface="Calibri" charset="0"/>
              </a:endParaRPr>
            </a:p>
          </p:txBody>
        </p:sp>
        <p:sp>
          <p:nvSpPr>
            <p:cNvPr id="19" name="TextBox 18"/>
            <p:cNvSpPr txBox="1"/>
            <p:nvPr/>
          </p:nvSpPr>
          <p:spPr>
            <a:xfrm>
              <a:off x="2288473" y="3072874"/>
              <a:ext cx="487634" cy="461665"/>
            </a:xfrm>
            <a:prstGeom prst="rect">
              <a:avLst/>
            </a:prstGeom>
            <a:noFill/>
          </p:spPr>
          <p:txBody>
            <a:bodyPr wrap="none" rtlCol="0">
              <a:spAutoFit/>
            </a:bodyPr>
            <a:lstStyle/>
            <a:p>
              <a:r>
                <a:rPr lang="en-US" sz="1200" dirty="0">
                  <a:solidFill>
                    <a:srgbClr val="04A1F2"/>
                  </a:solidFill>
                  <a:latin typeface="Calibri" charset="0"/>
                  <a:ea typeface="Calibri" charset="0"/>
                  <a:cs typeface="Calibri" charset="0"/>
                </a:rPr>
                <a:t>Birth</a:t>
              </a:r>
            </a:p>
            <a:p>
              <a:endParaRPr lang="en-US" sz="1200" dirty="0">
                <a:solidFill>
                  <a:srgbClr val="04A1F2"/>
                </a:solidFill>
                <a:latin typeface="Calibri" charset="0"/>
                <a:ea typeface="Calibri" charset="0"/>
                <a:cs typeface="Calibri" charset="0"/>
              </a:endParaRPr>
            </a:p>
          </p:txBody>
        </p:sp>
        <p:sp>
          <p:nvSpPr>
            <p:cNvPr id="20" name="Rectangle 19"/>
            <p:cNvSpPr/>
            <p:nvPr/>
          </p:nvSpPr>
          <p:spPr>
            <a:xfrm>
              <a:off x="602186" y="3328628"/>
              <a:ext cx="598562" cy="307777"/>
            </a:xfrm>
            <a:prstGeom prst="rect">
              <a:avLst/>
            </a:prstGeom>
            <a:noFill/>
          </p:spPr>
          <p:txBody>
            <a:bodyPr wrap="none">
              <a:spAutoFit/>
            </a:bodyPr>
            <a:lstStyle/>
            <a:p>
              <a:r>
                <a:rPr lang="en-US" sz="1400" b="1" dirty="0">
                  <a:solidFill>
                    <a:srgbClr val="04A1F2"/>
                  </a:solidFill>
                  <a:latin typeface="Calibri" charset="0"/>
                  <a:ea typeface="Calibri" charset="0"/>
                  <a:cs typeface="Calibri" charset="0"/>
                </a:rPr>
                <a:t>Event</a:t>
              </a:r>
            </a:p>
          </p:txBody>
        </p:sp>
        <p:sp>
          <p:nvSpPr>
            <p:cNvPr id="21" name="Rectangle 20"/>
            <p:cNvSpPr/>
            <p:nvPr/>
          </p:nvSpPr>
          <p:spPr>
            <a:xfrm>
              <a:off x="161681" y="3659519"/>
              <a:ext cx="1039067" cy="307777"/>
            </a:xfrm>
            <a:prstGeom prst="rect">
              <a:avLst/>
            </a:prstGeom>
          </p:spPr>
          <p:txBody>
            <a:bodyPr wrap="none">
              <a:spAutoFit/>
            </a:bodyPr>
            <a:lstStyle/>
            <a:p>
              <a:r>
                <a:rPr lang="en-US" sz="1400" b="1" dirty="0">
                  <a:solidFill>
                    <a:srgbClr val="F75314"/>
                  </a:solidFill>
                  <a:latin typeface="Calibri" charset="0"/>
                  <a:ea typeface="Calibri" charset="0"/>
                  <a:cs typeface="Calibri" charset="0"/>
                </a:rPr>
                <a:t>Sequencing</a:t>
              </a:r>
            </a:p>
          </p:txBody>
        </p:sp>
        <p:sp>
          <p:nvSpPr>
            <p:cNvPr id="22" name="Isosceles Triangle 44"/>
            <p:cNvSpPr/>
            <p:nvPr/>
          </p:nvSpPr>
          <p:spPr bwMode="auto">
            <a:xfrm rot="10800000">
              <a:off x="8326239" y="3450757"/>
              <a:ext cx="61007" cy="148753"/>
            </a:xfrm>
            <a:prstGeom prst="triangle">
              <a:avLst/>
            </a:prstGeom>
            <a:solidFill>
              <a:srgbClr val="04A1F2"/>
            </a:solidFill>
            <a:ln>
              <a:solidFill>
                <a:srgbClr val="04A1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none" lIns="91440" tIns="45720" rIns="91440" bIns="45720" numCol="1" rtlCol="0" anchor="ctr" anchorCtr="0" compatLnSpc="1">
              <a:prstTxWarp prst="textNoShape">
                <a:avLst/>
              </a:prstTxWarp>
            </a:bodyPr>
            <a:lstStyle/>
            <a:p>
              <a:endParaRPr lang="en-US" sz="1400" dirty="0">
                <a:solidFill>
                  <a:srgbClr val="4D4D4F"/>
                </a:solidFill>
                <a:latin typeface="Calibri" charset="0"/>
                <a:ea typeface="Calibri" charset="0"/>
                <a:cs typeface="Calibri" charset="0"/>
              </a:endParaRPr>
            </a:p>
          </p:txBody>
        </p:sp>
        <p:sp>
          <p:nvSpPr>
            <p:cNvPr id="49" name="Isosceles Triangle 30"/>
            <p:cNvSpPr/>
            <p:nvPr/>
          </p:nvSpPr>
          <p:spPr bwMode="auto">
            <a:xfrm rot="10800000" flipV="1">
              <a:off x="3041073" y="3735379"/>
              <a:ext cx="61007" cy="148753"/>
            </a:xfrm>
            <a:prstGeom prst="triangle">
              <a:avLst/>
            </a:prstGeom>
            <a:solidFill>
              <a:srgbClr val="F75314"/>
            </a:solidFill>
            <a:ln>
              <a:solidFill>
                <a:srgbClr val="F75314"/>
              </a:solid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none" lIns="91440" tIns="45720" rIns="91440" bIns="45720" numCol="1" rtlCol="0" anchor="ctr" anchorCtr="0" compatLnSpc="1">
              <a:prstTxWarp prst="textNoShape">
                <a:avLst/>
              </a:prstTxWarp>
            </a:bodyPr>
            <a:lstStyle/>
            <a:p>
              <a:endParaRPr lang="en-US" sz="1400" dirty="0">
                <a:solidFill>
                  <a:srgbClr val="4D4D4F"/>
                </a:solidFill>
                <a:latin typeface="Calibri" charset="0"/>
                <a:ea typeface="Calibri" charset="0"/>
                <a:cs typeface="Calibri" charset="0"/>
              </a:endParaRPr>
            </a:p>
          </p:txBody>
        </p:sp>
        <p:sp>
          <p:nvSpPr>
            <p:cNvPr id="50" name="Isosceles Triangle 31"/>
            <p:cNvSpPr/>
            <p:nvPr/>
          </p:nvSpPr>
          <p:spPr bwMode="auto">
            <a:xfrm rot="10800000" flipV="1">
              <a:off x="3383108" y="3735379"/>
              <a:ext cx="61007" cy="148753"/>
            </a:xfrm>
            <a:prstGeom prst="triangle">
              <a:avLst/>
            </a:prstGeom>
            <a:solidFill>
              <a:srgbClr val="F75314"/>
            </a:solidFill>
            <a:ln>
              <a:solidFill>
                <a:srgbClr val="F75314"/>
              </a:solid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none" lIns="91440" tIns="45720" rIns="91440" bIns="45720" numCol="1" rtlCol="0" anchor="ctr" anchorCtr="0" compatLnSpc="1">
              <a:prstTxWarp prst="textNoShape">
                <a:avLst/>
              </a:prstTxWarp>
            </a:bodyPr>
            <a:lstStyle/>
            <a:p>
              <a:endParaRPr lang="en-US" sz="1400" dirty="0">
                <a:solidFill>
                  <a:srgbClr val="4D4D4F"/>
                </a:solidFill>
                <a:latin typeface="Calibri" charset="0"/>
                <a:ea typeface="Calibri" charset="0"/>
                <a:cs typeface="Calibri" charset="0"/>
              </a:endParaRPr>
            </a:p>
          </p:txBody>
        </p:sp>
        <p:sp>
          <p:nvSpPr>
            <p:cNvPr id="51" name="Isosceles Triangle 32"/>
            <p:cNvSpPr/>
            <p:nvPr/>
          </p:nvSpPr>
          <p:spPr bwMode="auto">
            <a:xfrm rot="10800000" flipV="1">
              <a:off x="3644299" y="3735379"/>
              <a:ext cx="61007" cy="148753"/>
            </a:xfrm>
            <a:prstGeom prst="triangle">
              <a:avLst/>
            </a:prstGeom>
            <a:solidFill>
              <a:srgbClr val="F75314"/>
            </a:solidFill>
            <a:ln>
              <a:solidFill>
                <a:srgbClr val="F75314"/>
              </a:solid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none" lIns="91440" tIns="45720" rIns="91440" bIns="45720" numCol="1" rtlCol="0" anchor="ctr" anchorCtr="0" compatLnSpc="1">
              <a:prstTxWarp prst="textNoShape">
                <a:avLst/>
              </a:prstTxWarp>
            </a:bodyPr>
            <a:lstStyle/>
            <a:p>
              <a:endParaRPr lang="en-US" sz="1400" dirty="0">
                <a:solidFill>
                  <a:srgbClr val="4D4D4F"/>
                </a:solidFill>
                <a:latin typeface="Calibri" charset="0"/>
                <a:ea typeface="Calibri" charset="0"/>
                <a:cs typeface="Calibri" charset="0"/>
              </a:endParaRPr>
            </a:p>
          </p:txBody>
        </p:sp>
        <p:sp>
          <p:nvSpPr>
            <p:cNvPr id="52" name="Isosceles Triangle 33"/>
            <p:cNvSpPr/>
            <p:nvPr/>
          </p:nvSpPr>
          <p:spPr bwMode="auto">
            <a:xfrm rot="10800000" flipV="1">
              <a:off x="4313917" y="3735379"/>
              <a:ext cx="61007" cy="148753"/>
            </a:xfrm>
            <a:prstGeom prst="triangle">
              <a:avLst/>
            </a:prstGeom>
            <a:solidFill>
              <a:srgbClr val="F75314"/>
            </a:solidFill>
            <a:ln>
              <a:solidFill>
                <a:srgbClr val="F75314"/>
              </a:solid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none" lIns="91440" tIns="45720" rIns="91440" bIns="45720" numCol="1" rtlCol="0" anchor="ctr" anchorCtr="0" compatLnSpc="1">
              <a:prstTxWarp prst="textNoShape">
                <a:avLst/>
              </a:prstTxWarp>
            </a:bodyPr>
            <a:lstStyle/>
            <a:p>
              <a:endParaRPr lang="en-US" sz="1400" dirty="0">
                <a:solidFill>
                  <a:srgbClr val="4D4D4F"/>
                </a:solidFill>
                <a:latin typeface="Calibri" charset="0"/>
                <a:ea typeface="Calibri" charset="0"/>
                <a:cs typeface="Calibri" charset="0"/>
              </a:endParaRPr>
            </a:p>
          </p:txBody>
        </p:sp>
        <p:sp>
          <p:nvSpPr>
            <p:cNvPr id="53" name="Isosceles Triangle 34"/>
            <p:cNvSpPr/>
            <p:nvPr/>
          </p:nvSpPr>
          <p:spPr bwMode="auto">
            <a:xfrm rot="10800000" flipV="1">
              <a:off x="4385068" y="3735379"/>
              <a:ext cx="61007" cy="148753"/>
            </a:xfrm>
            <a:prstGeom prst="triangle">
              <a:avLst/>
            </a:prstGeom>
            <a:solidFill>
              <a:srgbClr val="F75314"/>
            </a:solidFill>
            <a:ln>
              <a:solidFill>
                <a:srgbClr val="F75314"/>
              </a:solid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none" lIns="91440" tIns="45720" rIns="91440" bIns="45720" numCol="1" rtlCol="0" anchor="ctr" anchorCtr="0" compatLnSpc="1">
              <a:prstTxWarp prst="textNoShape">
                <a:avLst/>
              </a:prstTxWarp>
            </a:bodyPr>
            <a:lstStyle/>
            <a:p>
              <a:endParaRPr lang="en-US" sz="1400" dirty="0">
                <a:solidFill>
                  <a:srgbClr val="4D4D4F"/>
                </a:solidFill>
                <a:latin typeface="Calibri" charset="0"/>
                <a:ea typeface="Calibri" charset="0"/>
                <a:cs typeface="Calibri" charset="0"/>
              </a:endParaRPr>
            </a:p>
          </p:txBody>
        </p:sp>
        <p:sp>
          <p:nvSpPr>
            <p:cNvPr id="54" name="Isosceles Triangle 35"/>
            <p:cNvSpPr/>
            <p:nvPr/>
          </p:nvSpPr>
          <p:spPr bwMode="auto">
            <a:xfrm rot="10800000" flipV="1">
              <a:off x="4450938" y="3735379"/>
              <a:ext cx="61007" cy="148753"/>
            </a:xfrm>
            <a:prstGeom prst="triangle">
              <a:avLst/>
            </a:prstGeom>
            <a:solidFill>
              <a:srgbClr val="F75314"/>
            </a:solidFill>
            <a:ln>
              <a:solidFill>
                <a:srgbClr val="F75314"/>
              </a:solid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none" lIns="91440" tIns="45720" rIns="91440" bIns="45720" numCol="1" rtlCol="0" anchor="ctr" anchorCtr="0" compatLnSpc="1">
              <a:prstTxWarp prst="textNoShape">
                <a:avLst/>
              </a:prstTxWarp>
            </a:bodyPr>
            <a:lstStyle/>
            <a:p>
              <a:endParaRPr lang="en-US" sz="1400" dirty="0">
                <a:solidFill>
                  <a:srgbClr val="4D4D4F"/>
                </a:solidFill>
                <a:latin typeface="Calibri" charset="0"/>
                <a:ea typeface="Calibri" charset="0"/>
                <a:cs typeface="Calibri" charset="0"/>
              </a:endParaRPr>
            </a:p>
          </p:txBody>
        </p:sp>
        <p:sp>
          <p:nvSpPr>
            <p:cNvPr id="55" name="Isosceles Triangle 36"/>
            <p:cNvSpPr/>
            <p:nvPr/>
          </p:nvSpPr>
          <p:spPr bwMode="auto">
            <a:xfrm rot="10800000" flipV="1">
              <a:off x="4526951" y="3735379"/>
              <a:ext cx="61007" cy="148753"/>
            </a:xfrm>
            <a:prstGeom prst="triangle">
              <a:avLst/>
            </a:prstGeom>
            <a:solidFill>
              <a:srgbClr val="F75314"/>
            </a:solidFill>
            <a:ln>
              <a:solidFill>
                <a:srgbClr val="F75314"/>
              </a:solid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none" lIns="91440" tIns="45720" rIns="91440" bIns="45720" numCol="1" rtlCol="0" anchor="ctr" anchorCtr="0" compatLnSpc="1">
              <a:prstTxWarp prst="textNoShape">
                <a:avLst/>
              </a:prstTxWarp>
            </a:bodyPr>
            <a:lstStyle/>
            <a:p>
              <a:endParaRPr lang="en-US" sz="1400" dirty="0">
                <a:solidFill>
                  <a:srgbClr val="4D4D4F"/>
                </a:solidFill>
                <a:latin typeface="Calibri" charset="0"/>
                <a:ea typeface="Calibri" charset="0"/>
                <a:cs typeface="Calibri" charset="0"/>
              </a:endParaRPr>
            </a:p>
          </p:txBody>
        </p:sp>
        <p:sp>
          <p:nvSpPr>
            <p:cNvPr id="56" name="Isosceles Triangle 37"/>
            <p:cNvSpPr/>
            <p:nvPr/>
          </p:nvSpPr>
          <p:spPr bwMode="auto">
            <a:xfrm rot="10800000" flipV="1">
              <a:off x="4115262" y="3735379"/>
              <a:ext cx="61007" cy="148753"/>
            </a:xfrm>
            <a:prstGeom prst="triangle">
              <a:avLst/>
            </a:prstGeom>
            <a:solidFill>
              <a:srgbClr val="F75314"/>
            </a:solidFill>
            <a:ln>
              <a:solidFill>
                <a:srgbClr val="F75314"/>
              </a:solid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none" lIns="91440" tIns="45720" rIns="91440" bIns="45720" numCol="1" rtlCol="0" anchor="ctr" anchorCtr="0" compatLnSpc="1">
              <a:prstTxWarp prst="textNoShape">
                <a:avLst/>
              </a:prstTxWarp>
            </a:bodyPr>
            <a:lstStyle/>
            <a:p>
              <a:endParaRPr lang="en-US" sz="1400" dirty="0">
                <a:solidFill>
                  <a:srgbClr val="4D4D4F"/>
                </a:solidFill>
                <a:latin typeface="Calibri" charset="0"/>
                <a:ea typeface="Calibri" charset="0"/>
                <a:cs typeface="Calibri" charset="0"/>
              </a:endParaRPr>
            </a:p>
          </p:txBody>
        </p:sp>
        <p:sp>
          <p:nvSpPr>
            <p:cNvPr id="57" name="Isosceles Triangle 38"/>
            <p:cNvSpPr/>
            <p:nvPr/>
          </p:nvSpPr>
          <p:spPr bwMode="auto">
            <a:xfrm rot="10800000" flipV="1">
              <a:off x="3812448" y="3735379"/>
              <a:ext cx="61007" cy="148753"/>
            </a:xfrm>
            <a:prstGeom prst="triangle">
              <a:avLst/>
            </a:prstGeom>
            <a:solidFill>
              <a:srgbClr val="F75314"/>
            </a:solidFill>
            <a:ln>
              <a:solidFill>
                <a:srgbClr val="F75314"/>
              </a:solid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none" lIns="91440" tIns="45720" rIns="91440" bIns="45720" numCol="1" rtlCol="0" anchor="ctr" anchorCtr="0" compatLnSpc="1">
              <a:prstTxWarp prst="textNoShape">
                <a:avLst/>
              </a:prstTxWarp>
            </a:bodyPr>
            <a:lstStyle/>
            <a:p>
              <a:endParaRPr lang="en-US" sz="1400" dirty="0">
                <a:solidFill>
                  <a:srgbClr val="4D4D4F"/>
                </a:solidFill>
                <a:latin typeface="Calibri" charset="0"/>
                <a:ea typeface="Calibri" charset="0"/>
                <a:cs typeface="Calibri" charset="0"/>
              </a:endParaRPr>
            </a:p>
          </p:txBody>
        </p:sp>
        <p:sp>
          <p:nvSpPr>
            <p:cNvPr id="58" name="Isosceles Triangle 39"/>
            <p:cNvSpPr/>
            <p:nvPr/>
          </p:nvSpPr>
          <p:spPr bwMode="auto">
            <a:xfrm rot="10800000" flipV="1">
              <a:off x="4736225" y="3735379"/>
              <a:ext cx="61007" cy="148753"/>
            </a:xfrm>
            <a:prstGeom prst="triangle">
              <a:avLst/>
            </a:prstGeom>
            <a:solidFill>
              <a:srgbClr val="F75314"/>
            </a:solidFill>
            <a:ln>
              <a:solidFill>
                <a:srgbClr val="F75314"/>
              </a:solid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none" lIns="91440" tIns="45720" rIns="91440" bIns="45720" numCol="1" rtlCol="0" anchor="ctr" anchorCtr="0" compatLnSpc="1">
              <a:prstTxWarp prst="textNoShape">
                <a:avLst/>
              </a:prstTxWarp>
            </a:bodyPr>
            <a:lstStyle/>
            <a:p>
              <a:endParaRPr lang="en-US" sz="1400" dirty="0">
                <a:solidFill>
                  <a:srgbClr val="4D4D4F"/>
                </a:solidFill>
                <a:latin typeface="Calibri" charset="0"/>
                <a:ea typeface="Calibri" charset="0"/>
                <a:cs typeface="Calibri" charset="0"/>
              </a:endParaRPr>
            </a:p>
          </p:txBody>
        </p:sp>
        <p:sp>
          <p:nvSpPr>
            <p:cNvPr id="59" name="Isosceles Triangle 40"/>
            <p:cNvSpPr/>
            <p:nvPr/>
          </p:nvSpPr>
          <p:spPr bwMode="auto">
            <a:xfrm rot="10800000" flipV="1">
              <a:off x="5041814" y="3735379"/>
              <a:ext cx="61007" cy="148753"/>
            </a:xfrm>
            <a:prstGeom prst="triangle">
              <a:avLst/>
            </a:prstGeom>
            <a:solidFill>
              <a:srgbClr val="F75314"/>
            </a:solidFill>
            <a:ln>
              <a:solidFill>
                <a:srgbClr val="F75314"/>
              </a:solid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none" lIns="91440" tIns="45720" rIns="91440" bIns="45720" numCol="1" rtlCol="0" anchor="ctr" anchorCtr="0" compatLnSpc="1">
              <a:prstTxWarp prst="textNoShape">
                <a:avLst/>
              </a:prstTxWarp>
            </a:bodyPr>
            <a:lstStyle/>
            <a:p>
              <a:endParaRPr lang="en-US" sz="1400" dirty="0">
                <a:solidFill>
                  <a:srgbClr val="4D4D4F"/>
                </a:solidFill>
                <a:latin typeface="Calibri" charset="0"/>
                <a:ea typeface="Calibri" charset="0"/>
                <a:cs typeface="Calibri" charset="0"/>
              </a:endParaRPr>
            </a:p>
          </p:txBody>
        </p:sp>
        <p:sp>
          <p:nvSpPr>
            <p:cNvPr id="60" name="Isosceles Triangle 41"/>
            <p:cNvSpPr/>
            <p:nvPr/>
          </p:nvSpPr>
          <p:spPr bwMode="auto">
            <a:xfrm rot="10800000" flipV="1">
              <a:off x="5295475" y="3735379"/>
              <a:ext cx="61007" cy="148753"/>
            </a:xfrm>
            <a:prstGeom prst="triangle">
              <a:avLst/>
            </a:prstGeom>
            <a:solidFill>
              <a:srgbClr val="F75314"/>
            </a:solidFill>
            <a:ln>
              <a:solidFill>
                <a:srgbClr val="F75314"/>
              </a:solid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none" lIns="91440" tIns="45720" rIns="91440" bIns="45720" numCol="1" rtlCol="0" anchor="ctr" anchorCtr="0" compatLnSpc="1">
              <a:prstTxWarp prst="textNoShape">
                <a:avLst/>
              </a:prstTxWarp>
            </a:bodyPr>
            <a:lstStyle/>
            <a:p>
              <a:endParaRPr lang="en-US" sz="1400" dirty="0">
                <a:solidFill>
                  <a:srgbClr val="4D4D4F"/>
                </a:solidFill>
                <a:latin typeface="Calibri" charset="0"/>
                <a:ea typeface="Calibri" charset="0"/>
                <a:cs typeface="Calibri" charset="0"/>
              </a:endParaRPr>
            </a:p>
          </p:txBody>
        </p:sp>
        <p:sp>
          <p:nvSpPr>
            <p:cNvPr id="61" name="Isosceles Triangle 42"/>
            <p:cNvSpPr/>
            <p:nvPr/>
          </p:nvSpPr>
          <p:spPr bwMode="auto">
            <a:xfrm rot="10800000" flipV="1">
              <a:off x="5700090" y="3735380"/>
              <a:ext cx="61007" cy="148753"/>
            </a:xfrm>
            <a:prstGeom prst="triangle">
              <a:avLst/>
            </a:prstGeom>
            <a:solidFill>
              <a:srgbClr val="F75314"/>
            </a:solidFill>
            <a:ln>
              <a:solidFill>
                <a:srgbClr val="F75314"/>
              </a:solid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none" lIns="91440" tIns="45720" rIns="91440" bIns="45720" numCol="1" rtlCol="0" anchor="ctr" anchorCtr="0" compatLnSpc="1">
              <a:prstTxWarp prst="textNoShape">
                <a:avLst/>
              </a:prstTxWarp>
            </a:bodyPr>
            <a:lstStyle/>
            <a:p>
              <a:endParaRPr lang="en-US" sz="1400" dirty="0">
                <a:solidFill>
                  <a:srgbClr val="4D4D4F"/>
                </a:solidFill>
                <a:latin typeface="Calibri" charset="0"/>
                <a:ea typeface="Calibri" charset="0"/>
                <a:cs typeface="Calibri" charset="0"/>
              </a:endParaRPr>
            </a:p>
          </p:txBody>
        </p:sp>
        <p:sp>
          <p:nvSpPr>
            <p:cNvPr id="24" name="TextBox 23"/>
            <p:cNvSpPr txBox="1"/>
            <p:nvPr/>
          </p:nvSpPr>
          <p:spPr>
            <a:xfrm>
              <a:off x="8153410" y="3072874"/>
              <a:ext cx="559961" cy="276999"/>
            </a:xfrm>
            <a:prstGeom prst="rect">
              <a:avLst/>
            </a:prstGeom>
            <a:noFill/>
          </p:spPr>
          <p:txBody>
            <a:bodyPr wrap="none" rtlCol="0">
              <a:spAutoFit/>
            </a:bodyPr>
            <a:lstStyle/>
            <a:p>
              <a:r>
                <a:rPr lang="en-US" sz="1200" dirty="0">
                  <a:solidFill>
                    <a:srgbClr val="04A1F2"/>
                  </a:solidFill>
                  <a:latin typeface="Calibri" charset="0"/>
                  <a:ea typeface="Calibri" charset="0"/>
                  <a:cs typeface="Calibri" charset="0"/>
                </a:rPr>
                <a:t>Death</a:t>
              </a:r>
            </a:p>
          </p:txBody>
        </p:sp>
        <p:grpSp>
          <p:nvGrpSpPr>
            <p:cNvPr id="25" name="Group 24"/>
            <p:cNvGrpSpPr/>
            <p:nvPr/>
          </p:nvGrpSpPr>
          <p:grpSpPr>
            <a:xfrm>
              <a:off x="5751150" y="3072874"/>
              <a:ext cx="2764389" cy="431907"/>
              <a:chOff x="5794446" y="1164356"/>
              <a:chExt cx="2764389" cy="431907"/>
            </a:xfrm>
          </p:grpSpPr>
          <p:sp>
            <p:nvSpPr>
              <p:cNvPr id="43" name="TextBox 42"/>
              <p:cNvSpPr txBox="1"/>
              <p:nvPr/>
            </p:nvSpPr>
            <p:spPr>
              <a:xfrm>
                <a:off x="5794446" y="1164356"/>
                <a:ext cx="591637" cy="276999"/>
              </a:xfrm>
              <a:prstGeom prst="rect">
                <a:avLst/>
              </a:prstGeom>
              <a:noFill/>
            </p:spPr>
            <p:txBody>
              <a:bodyPr wrap="none" rtlCol="0">
                <a:spAutoFit/>
              </a:bodyPr>
              <a:lstStyle/>
              <a:p>
                <a:r>
                  <a:rPr lang="en-US" sz="1200" dirty="0">
                    <a:solidFill>
                      <a:srgbClr val="04A1F2"/>
                    </a:solidFill>
                    <a:latin typeface="Calibri" charset="0"/>
                    <a:ea typeface="Calibri" charset="0"/>
                    <a:cs typeface="Calibri" charset="0"/>
                  </a:rPr>
                  <a:t>Biopsy</a:t>
                </a:r>
              </a:p>
            </p:txBody>
          </p:sp>
          <p:sp>
            <p:nvSpPr>
              <p:cNvPr id="44" name="TextBox 43"/>
              <p:cNvSpPr txBox="1"/>
              <p:nvPr/>
            </p:nvSpPr>
            <p:spPr>
              <a:xfrm>
                <a:off x="5968151" y="1319264"/>
                <a:ext cx="656590" cy="276999"/>
              </a:xfrm>
              <a:prstGeom prst="rect">
                <a:avLst/>
              </a:prstGeom>
              <a:noFill/>
            </p:spPr>
            <p:txBody>
              <a:bodyPr wrap="none" rtlCol="0">
                <a:spAutoFit/>
              </a:bodyPr>
              <a:lstStyle/>
              <a:p>
                <a:r>
                  <a:rPr lang="en-US" sz="1200" dirty="0">
                    <a:solidFill>
                      <a:srgbClr val="04A1F2"/>
                    </a:solidFill>
                    <a:latin typeface="Calibri" charset="0"/>
                    <a:ea typeface="Calibri" charset="0"/>
                    <a:cs typeface="Calibri" charset="0"/>
                  </a:rPr>
                  <a:t>Surgery</a:t>
                </a:r>
              </a:p>
            </p:txBody>
          </p:sp>
          <p:sp>
            <p:nvSpPr>
              <p:cNvPr id="45" name="TextBox 44"/>
              <p:cNvSpPr txBox="1"/>
              <p:nvPr/>
            </p:nvSpPr>
            <p:spPr>
              <a:xfrm>
                <a:off x="6593018" y="1164356"/>
                <a:ext cx="668709" cy="276999"/>
              </a:xfrm>
              <a:prstGeom prst="rect">
                <a:avLst/>
              </a:prstGeom>
              <a:noFill/>
            </p:spPr>
            <p:txBody>
              <a:bodyPr wrap="none" rtlCol="0">
                <a:spAutoFit/>
              </a:bodyPr>
              <a:lstStyle/>
              <a:p>
                <a:r>
                  <a:rPr lang="en-US" sz="1200" dirty="0">
                    <a:solidFill>
                      <a:srgbClr val="04A1F2"/>
                    </a:solidFill>
                    <a:latin typeface="Calibri" charset="0"/>
                    <a:ea typeface="Calibri" charset="0"/>
                    <a:cs typeface="Calibri" charset="0"/>
                  </a:rPr>
                  <a:t>Relapse</a:t>
                </a:r>
              </a:p>
            </p:txBody>
          </p:sp>
          <p:sp>
            <p:nvSpPr>
              <p:cNvPr id="46" name="TextBox 45"/>
              <p:cNvSpPr txBox="1"/>
              <p:nvPr/>
            </p:nvSpPr>
            <p:spPr>
              <a:xfrm>
                <a:off x="7073199" y="1319264"/>
                <a:ext cx="854978" cy="276999"/>
              </a:xfrm>
              <a:prstGeom prst="rect">
                <a:avLst/>
              </a:prstGeom>
              <a:noFill/>
            </p:spPr>
            <p:txBody>
              <a:bodyPr wrap="none" rtlCol="0">
                <a:spAutoFit/>
              </a:bodyPr>
              <a:lstStyle/>
              <a:p>
                <a:r>
                  <a:rPr lang="en-US" sz="1200" dirty="0">
                    <a:solidFill>
                      <a:srgbClr val="04A1F2"/>
                    </a:solidFill>
                    <a:latin typeface="Calibri" charset="0"/>
                    <a:ea typeface="Calibri" charset="0"/>
                    <a:cs typeface="Calibri" charset="0"/>
                  </a:rPr>
                  <a:t>Metastasis</a:t>
                </a:r>
              </a:p>
            </p:txBody>
          </p:sp>
          <p:sp>
            <p:nvSpPr>
              <p:cNvPr id="47" name="TextBox 46"/>
              <p:cNvSpPr txBox="1"/>
              <p:nvPr/>
            </p:nvSpPr>
            <p:spPr>
              <a:xfrm>
                <a:off x="7588488" y="1164356"/>
                <a:ext cx="628698" cy="276999"/>
              </a:xfrm>
              <a:prstGeom prst="rect">
                <a:avLst/>
              </a:prstGeom>
              <a:noFill/>
            </p:spPr>
            <p:txBody>
              <a:bodyPr wrap="none" rtlCol="0">
                <a:spAutoFit/>
              </a:bodyPr>
              <a:lstStyle/>
              <a:p>
                <a:r>
                  <a:rPr lang="en-US" sz="1200" dirty="0">
                    <a:solidFill>
                      <a:srgbClr val="04A1F2"/>
                    </a:solidFill>
                    <a:latin typeface="Calibri" charset="0"/>
                    <a:ea typeface="Calibri" charset="0"/>
                    <a:cs typeface="Calibri" charset="0"/>
                  </a:rPr>
                  <a:t>Chemo</a:t>
                </a:r>
              </a:p>
            </p:txBody>
          </p:sp>
          <p:sp>
            <p:nvSpPr>
              <p:cNvPr id="48" name="TextBox 47"/>
              <p:cNvSpPr txBox="1"/>
              <p:nvPr/>
            </p:nvSpPr>
            <p:spPr>
              <a:xfrm>
                <a:off x="7890126" y="1319264"/>
                <a:ext cx="668709" cy="276999"/>
              </a:xfrm>
              <a:prstGeom prst="rect">
                <a:avLst/>
              </a:prstGeom>
              <a:noFill/>
            </p:spPr>
            <p:txBody>
              <a:bodyPr wrap="none" rtlCol="0">
                <a:spAutoFit/>
              </a:bodyPr>
              <a:lstStyle/>
              <a:p>
                <a:r>
                  <a:rPr lang="en-US" sz="1200" dirty="0">
                    <a:solidFill>
                      <a:srgbClr val="04A1F2"/>
                    </a:solidFill>
                    <a:latin typeface="Calibri" charset="0"/>
                    <a:ea typeface="Calibri" charset="0"/>
                    <a:cs typeface="Calibri" charset="0"/>
                  </a:rPr>
                  <a:t>Relapse</a:t>
                </a:r>
              </a:p>
            </p:txBody>
          </p:sp>
        </p:grpSp>
        <p:sp>
          <p:nvSpPr>
            <p:cNvPr id="35" name="Isosceles Triangle 56"/>
            <p:cNvSpPr/>
            <p:nvPr/>
          </p:nvSpPr>
          <p:spPr bwMode="auto">
            <a:xfrm rot="10800000">
              <a:off x="5962348" y="3450757"/>
              <a:ext cx="61007" cy="148753"/>
            </a:xfrm>
            <a:prstGeom prst="triangle">
              <a:avLst/>
            </a:prstGeom>
            <a:solidFill>
              <a:srgbClr val="04A1F2"/>
            </a:solidFill>
            <a:ln>
              <a:solidFill>
                <a:srgbClr val="04A1F2"/>
              </a:solid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vert="horz" wrap="none" lIns="91440" tIns="45720" rIns="91440" bIns="45720" numCol="1" rtlCol="0" anchor="ctr" anchorCtr="0" compatLnSpc="1">
              <a:prstTxWarp prst="textNoShape">
                <a:avLst/>
              </a:prstTxWarp>
            </a:bodyPr>
            <a:lstStyle/>
            <a:p>
              <a:endParaRPr lang="en-US" sz="1400" dirty="0">
                <a:solidFill>
                  <a:srgbClr val="4D4D4F"/>
                </a:solidFill>
                <a:latin typeface="Calibri" charset="0"/>
                <a:ea typeface="Calibri" charset="0"/>
                <a:cs typeface="Calibri" charset="0"/>
              </a:endParaRPr>
            </a:p>
          </p:txBody>
        </p:sp>
        <p:sp>
          <p:nvSpPr>
            <p:cNvPr id="36" name="Isosceles Triangle 54"/>
            <p:cNvSpPr/>
            <p:nvPr/>
          </p:nvSpPr>
          <p:spPr bwMode="auto">
            <a:xfrm rot="10800000">
              <a:off x="6042972" y="3450757"/>
              <a:ext cx="61007" cy="148753"/>
            </a:xfrm>
            <a:prstGeom prst="triangle">
              <a:avLst/>
            </a:prstGeom>
            <a:solidFill>
              <a:srgbClr val="04A1F2"/>
            </a:solidFill>
            <a:ln>
              <a:solidFill>
                <a:srgbClr val="04A1F2"/>
              </a:solid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vert="horz" wrap="none" lIns="91440" tIns="45720" rIns="91440" bIns="45720" numCol="1" rtlCol="0" anchor="ctr" anchorCtr="0" compatLnSpc="1">
              <a:prstTxWarp prst="textNoShape">
                <a:avLst/>
              </a:prstTxWarp>
            </a:bodyPr>
            <a:lstStyle/>
            <a:p>
              <a:endParaRPr lang="en-US" sz="1400" dirty="0">
                <a:solidFill>
                  <a:srgbClr val="4D4D4F"/>
                </a:solidFill>
                <a:latin typeface="Calibri" charset="0"/>
                <a:ea typeface="Calibri" charset="0"/>
                <a:cs typeface="Calibri" charset="0"/>
              </a:endParaRPr>
            </a:p>
          </p:txBody>
        </p:sp>
        <p:sp>
          <p:nvSpPr>
            <p:cNvPr id="37" name="Isosceles Triangle 52"/>
            <p:cNvSpPr/>
            <p:nvPr/>
          </p:nvSpPr>
          <p:spPr bwMode="auto">
            <a:xfrm rot="10800000">
              <a:off x="6775126" y="3450757"/>
              <a:ext cx="61007" cy="148753"/>
            </a:xfrm>
            <a:prstGeom prst="triangle">
              <a:avLst/>
            </a:prstGeom>
            <a:solidFill>
              <a:srgbClr val="04A1F2"/>
            </a:solidFill>
            <a:ln>
              <a:solidFill>
                <a:srgbClr val="04A1F2"/>
              </a:solid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vert="horz" wrap="none" lIns="91440" tIns="45720" rIns="91440" bIns="45720" numCol="1" rtlCol="0" anchor="ctr" anchorCtr="0" compatLnSpc="1">
              <a:prstTxWarp prst="textNoShape">
                <a:avLst/>
              </a:prstTxWarp>
            </a:bodyPr>
            <a:lstStyle/>
            <a:p>
              <a:endParaRPr lang="en-US" sz="1400" dirty="0">
                <a:solidFill>
                  <a:srgbClr val="4D4D4F"/>
                </a:solidFill>
                <a:latin typeface="Calibri" charset="0"/>
                <a:ea typeface="Calibri" charset="0"/>
                <a:cs typeface="Calibri" charset="0"/>
              </a:endParaRPr>
            </a:p>
          </p:txBody>
        </p:sp>
        <p:sp>
          <p:nvSpPr>
            <p:cNvPr id="38" name="metastatic_triangle"/>
            <p:cNvSpPr/>
            <p:nvPr/>
          </p:nvSpPr>
          <p:spPr bwMode="auto">
            <a:xfrm rot="10800000">
              <a:off x="7380885" y="3450757"/>
              <a:ext cx="61007" cy="148753"/>
            </a:xfrm>
            <a:prstGeom prst="triangle">
              <a:avLst/>
            </a:prstGeom>
            <a:solidFill>
              <a:srgbClr val="04A1F2"/>
            </a:solidFill>
            <a:ln>
              <a:solidFill>
                <a:srgbClr val="04A1F2"/>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none" lIns="91440" tIns="45720" rIns="91440" bIns="45720" numCol="1" rtlCol="0" anchor="ctr" anchorCtr="0" compatLnSpc="1">
              <a:prstTxWarp prst="textNoShape">
                <a:avLst/>
              </a:prstTxWarp>
            </a:bodyPr>
            <a:lstStyle/>
            <a:p>
              <a:endParaRPr lang="en-US" sz="1400" dirty="0">
                <a:solidFill>
                  <a:srgbClr val="4D4D4F"/>
                </a:solidFill>
                <a:latin typeface="Calibri" charset="0"/>
                <a:ea typeface="Calibri" charset="0"/>
                <a:cs typeface="Calibri" charset="0"/>
              </a:endParaRPr>
            </a:p>
          </p:txBody>
        </p:sp>
        <p:sp>
          <p:nvSpPr>
            <p:cNvPr id="39" name="Isosceles Triangle 50"/>
            <p:cNvSpPr/>
            <p:nvPr/>
          </p:nvSpPr>
          <p:spPr bwMode="auto">
            <a:xfrm rot="10800000">
              <a:off x="7177409" y="3450757"/>
              <a:ext cx="61007" cy="148754"/>
            </a:xfrm>
            <a:prstGeom prst="triangle">
              <a:avLst/>
            </a:prstGeom>
            <a:solidFill>
              <a:srgbClr val="04A1F2"/>
            </a:solidFill>
            <a:ln>
              <a:solidFill>
                <a:srgbClr val="04A1F2"/>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none" lIns="91440" tIns="45720" rIns="91440" bIns="45720" numCol="1" rtlCol="0" anchor="ctr" anchorCtr="0" compatLnSpc="1">
              <a:prstTxWarp prst="textNoShape">
                <a:avLst/>
              </a:prstTxWarp>
            </a:bodyPr>
            <a:lstStyle/>
            <a:p>
              <a:endParaRPr lang="en-US" sz="1400" dirty="0">
                <a:solidFill>
                  <a:srgbClr val="4D4D4F"/>
                </a:solidFill>
                <a:latin typeface="Calibri" charset="0"/>
                <a:ea typeface="Calibri" charset="0"/>
                <a:cs typeface="Calibri" charset="0"/>
              </a:endParaRPr>
            </a:p>
          </p:txBody>
        </p:sp>
        <p:sp>
          <p:nvSpPr>
            <p:cNvPr id="40" name="metastatic_triangle"/>
            <p:cNvSpPr/>
            <p:nvPr/>
          </p:nvSpPr>
          <p:spPr bwMode="auto">
            <a:xfrm rot="10800000">
              <a:off x="7779226" y="3450757"/>
              <a:ext cx="61007" cy="148753"/>
            </a:xfrm>
            <a:prstGeom prst="triangle">
              <a:avLst/>
            </a:prstGeom>
            <a:solidFill>
              <a:srgbClr val="04A1F2"/>
            </a:solidFill>
            <a:ln>
              <a:solidFill>
                <a:srgbClr val="04A1F2"/>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none" lIns="91440" tIns="45720" rIns="91440" bIns="45720" numCol="1" rtlCol="0" anchor="ctr" anchorCtr="0" compatLnSpc="1">
              <a:prstTxWarp prst="textNoShape">
                <a:avLst/>
              </a:prstTxWarp>
            </a:bodyPr>
            <a:lstStyle/>
            <a:p>
              <a:endParaRPr lang="en-US" sz="1400" dirty="0">
                <a:solidFill>
                  <a:srgbClr val="4D4D4F"/>
                </a:solidFill>
                <a:latin typeface="Calibri" charset="0"/>
                <a:ea typeface="Calibri" charset="0"/>
                <a:cs typeface="Calibri" charset="0"/>
              </a:endParaRPr>
            </a:p>
          </p:txBody>
        </p:sp>
        <p:sp>
          <p:nvSpPr>
            <p:cNvPr id="41" name="metastatic_triangle"/>
            <p:cNvSpPr/>
            <p:nvPr/>
          </p:nvSpPr>
          <p:spPr bwMode="auto">
            <a:xfrm rot="10800000">
              <a:off x="8101208" y="3450757"/>
              <a:ext cx="61007" cy="148753"/>
            </a:xfrm>
            <a:prstGeom prst="triangle">
              <a:avLst/>
            </a:prstGeom>
            <a:solidFill>
              <a:srgbClr val="04A1F2"/>
            </a:solidFill>
            <a:ln>
              <a:solidFill>
                <a:srgbClr val="04A1F2"/>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none" lIns="91440" tIns="45720" rIns="91440" bIns="45720" numCol="1" rtlCol="0" anchor="ctr" anchorCtr="0" compatLnSpc="1">
              <a:prstTxWarp prst="textNoShape">
                <a:avLst/>
              </a:prstTxWarp>
            </a:bodyPr>
            <a:lstStyle/>
            <a:p>
              <a:endParaRPr lang="en-US" sz="1400" dirty="0">
                <a:solidFill>
                  <a:srgbClr val="4D4D4F"/>
                </a:solidFill>
                <a:latin typeface="Calibri" charset="0"/>
                <a:ea typeface="Calibri" charset="0"/>
                <a:cs typeface="Calibri" charset="0"/>
              </a:endParaRPr>
            </a:p>
          </p:txBody>
        </p:sp>
        <p:sp>
          <p:nvSpPr>
            <p:cNvPr id="42" name="metastatic_triangle"/>
            <p:cNvSpPr/>
            <p:nvPr/>
          </p:nvSpPr>
          <p:spPr bwMode="auto">
            <a:xfrm rot="10800000">
              <a:off x="7924396" y="3450757"/>
              <a:ext cx="61007" cy="148754"/>
            </a:xfrm>
            <a:prstGeom prst="triangle">
              <a:avLst/>
            </a:prstGeom>
            <a:solidFill>
              <a:srgbClr val="04A1F2"/>
            </a:solidFill>
            <a:ln>
              <a:solidFill>
                <a:srgbClr val="04A1F2"/>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none" lIns="91440" tIns="45720" rIns="91440" bIns="45720" numCol="1" rtlCol="0" anchor="ctr" anchorCtr="0" compatLnSpc="1">
              <a:prstTxWarp prst="textNoShape">
                <a:avLst/>
              </a:prstTxWarp>
            </a:bodyPr>
            <a:lstStyle/>
            <a:p>
              <a:endParaRPr lang="en-US" sz="1400" dirty="0">
                <a:solidFill>
                  <a:srgbClr val="4D4D4F"/>
                </a:solidFill>
                <a:latin typeface="Calibri" charset="0"/>
                <a:ea typeface="Calibri" charset="0"/>
                <a:cs typeface="Calibri" charset="0"/>
              </a:endParaRPr>
            </a:p>
          </p:txBody>
        </p:sp>
        <p:cxnSp>
          <p:nvCxnSpPr>
            <p:cNvPr id="27" name="Straight Connector 26"/>
            <p:cNvCxnSpPr/>
            <p:nvPr/>
          </p:nvCxnSpPr>
          <p:spPr bwMode="auto">
            <a:xfrm>
              <a:off x="7498088" y="3651907"/>
              <a:ext cx="0" cy="65591"/>
            </a:xfrm>
            <a:prstGeom prst="line">
              <a:avLst/>
            </a:prstGeom>
            <a:noFill/>
            <a:ln w="38100" cap="flat" cmpd="sng" algn="ctr">
              <a:solidFill>
                <a:schemeClr val="tx1"/>
              </a:solidFill>
              <a:prstDash val="solid"/>
              <a:round/>
              <a:headEnd type="none" w="med" len="med"/>
              <a:tailEnd type="none" w="med" len="med"/>
            </a:ln>
            <a:effectLst/>
          </p:spPr>
        </p:cxnSp>
        <p:cxnSp>
          <p:nvCxnSpPr>
            <p:cNvPr id="28" name="Straight Connector 27"/>
            <p:cNvCxnSpPr/>
            <p:nvPr/>
          </p:nvCxnSpPr>
          <p:spPr bwMode="auto">
            <a:xfrm>
              <a:off x="8356742" y="3651907"/>
              <a:ext cx="0" cy="65591"/>
            </a:xfrm>
            <a:prstGeom prst="line">
              <a:avLst/>
            </a:prstGeom>
            <a:noFill/>
            <a:ln w="38100" cap="flat" cmpd="sng" algn="ctr">
              <a:solidFill>
                <a:schemeClr val="tx1"/>
              </a:solidFill>
              <a:prstDash val="solid"/>
              <a:round/>
              <a:headEnd type="none" w="med" len="med"/>
              <a:tailEnd type="none" w="med" len="med"/>
            </a:ln>
            <a:effectLst/>
          </p:spPr>
        </p:cxnSp>
        <p:sp>
          <p:nvSpPr>
            <p:cNvPr id="29" name="Isosceles Triangle 90"/>
            <p:cNvSpPr/>
            <p:nvPr/>
          </p:nvSpPr>
          <p:spPr bwMode="auto">
            <a:xfrm rot="10800000" flipV="1">
              <a:off x="2483510" y="3735379"/>
              <a:ext cx="61007" cy="148753"/>
            </a:xfrm>
            <a:prstGeom prst="triangle">
              <a:avLst/>
            </a:prstGeom>
            <a:solidFill>
              <a:srgbClr val="F75314"/>
            </a:solidFill>
            <a:ln>
              <a:solidFill>
                <a:srgbClr val="F75314"/>
              </a:solid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none" lIns="91440" tIns="45720" rIns="91440" bIns="45720" numCol="1" rtlCol="0" anchor="ctr" anchorCtr="0" compatLnSpc="1">
              <a:prstTxWarp prst="textNoShape">
                <a:avLst/>
              </a:prstTxWarp>
            </a:bodyPr>
            <a:lstStyle/>
            <a:p>
              <a:endParaRPr lang="en-US" sz="1400" dirty="0">
                <a:solidFill>
                  <a:srgbClr val="4D4D4F"/>
                </a:solidFill>
                <a:latin typeface="Calibri" charset="0"/>
                <a:ea typeface="Calibri" charset="0"/>
                <a:cs typeface="Calibri" charset="0"/>
              </a:endParaRPr>
            </a:p>
          </p:txBody>
        </p:sp>
        <p:sp>
          <p:nvSpPr>
            <p:cNvPr id="30" name="Isosceles Triangle 91"/>
            <p:cNvSpPr/>
            <p:nvPr/>
          </p:nvSpPr>
          <p:spPr bwMode="auto">
            <a:xfrm rot="10800000">
              <a:off x="2484515" y="3450757"/>
              <a:ext cx="61007" cy="148753"/>
            </a:xfrm>
            <a:prstGeom prst="triangle">
              <a:avLst/>
            </a:prstGeom>
            <a:solidFill>
              <a:srgbClr val="04A1F2"/>
            </a:solidFill>
            <a:ln>
              <a:solidFill>
                <a:srgbClr val="04A1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none" lIns="91440" tIns="45720" rIns="91440" bIns="45720" numCol="1" rtlCol="0" anchor="ctr" anchorCtr="0" compatLnSpc="1">
              <a:prstTxWarp prst="textNoShape">
                <a:avLst/>
              </a:prstTxWarp>
            </a:bodyPr>
            <a:lstStyle/>
            <a:p>
              <a:endParaRPr lang="en-US" sz="1400" dirty="0">
                <a:solidFill>
                  <a:srgbClr val="4D4D4F"/>
                </a:solidFill>
                <a:latin typeface="Calibri" charset="0"/>
                <a:ea typeface="Calibri" charset="0"/>
                <a:cs typeface="Calibri" charset="0"/>
              </a:endParaRPr>
            </a:p>
          </p:txBody>
        </p:sp>
        <p:sp>
          <p:nvSpPr>
            <p:cNvPr id="31" name="TextBox 30"/>
            <p:cNvSpPr txBox="1"/>
            <p:nvPr/>
          </p:nvSpPr>
          <p:spPr>
            <a:xfrm>
              <a:off x="1078948" y="3072874"/>
              <a:ext cx="898964" cy="461665"/>
            </a:xfrm>
            <a:prstGeom prst="rect">
              <a:avLst/>
            </a:prstGeom>
            <a:noFill/>
          </p:spPr>
          <p:txBody>
            <a:bodyPr wrap="none" rtlCol="0">
              <a:spAutoFit/>
            </a:bodyPr>
            <a:lstStyle/>
            <a:p>
              <a:r>
                <a:rPr lang="en-US" sz="1200" dirty="0">
                  <a:solidFill>
                    <a:srgbClr val="04A1F2"/>
                  </a:solidFill>
                  <a:latin typeface="Calibri" charset="0"/>
                  <a:ea typeface="Calibri" charset="0"/>
                  <a:cs typeface="Calibri" charset="0"/>
                </a:rPr>
                <a:t>Conception</a:t>
              </a:r>
            </a:p>
            <a:p>
              <a:endParaRPr lang="en-US" sz="1200" dirty="0">
                <a:solidFill>
                  <a:srgbClr val="04A1F2"/>
                </a:solidFill>
                <a:latin typeface="Calibri" charset="0"/>
                <a:ea typeface="Calibri" charset="0"/>
                <a:cs typeface="Calibri" charset="0"/>
              </a:endParaRPr>
            </a:p>
          </p:txBody>
        </p:sp>
        <p:sp>
          <p:nvSpPr>
            <p:cNvPr id="32" name="Isosceles Triangle 111"/>
            <p:cNvSpPr/>
            <p:nvPr/>
          </p:nvSpPr>
          <p:spPr bwMode="auto">
            <a:xfrm rot="10800000" flipV="1">
              <a:off x="1861687" y="3735379"/>
              <a:ext cx="61007" cy="148753"/>
            </a:xfrm>
            <a:prstGeom prst="triangle">
              <a:avLst/>
            </a:prstGeom>
            <a:solidFill>
              <a:srgbClr val="F75314"/>
            </a:solidFill>
            <a:ln>
              <a:solidFill>
                <a:srgbClr val="F75314"/>
              </a:solid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none" lIns="91440" tIns="45720" rIns="91440" bIns="45720" numCol="1" rtlCol="0" anchor="ctr" anchorCtr="0" compatLnSpc="1">
              <a:prstTxWarp prst="textNoShape">
                <a:avLst/>
              </a:prstTxWarp>
            </a:bodyPr>
            <a:lstStyle/>
            <a:p>
              <a:endParaRPr lang="en-US" sz="1400" dirty="0">
                <a:solidFill>
                  <a:srgbClr val="4D4D4F"/>
                </a:solidFill>
                <a:latin typeface="Calibri" charset="0"/>
                <a:ea typeface="Calibri" charset="0"/>
                <a:cs typeface="Calibri" charset="0"/>
              </a:endParaRPr>
            </a:p>
          </p:txBody>
        </p:sp>
        <p:sp>
          <p:nvSpPr>
            <p:cNvPr id="33" name="Isosceles Triangle 115"/>
            <p:cNvSpPr/>
            <p:nvPr/>
          </p:nvSpPr>
          <p:spPr bwMode="auto">
            <a:xfrm rot="10800000">
              <a:off x="1862676" y="3450757"/>
              <a:ext cx="61007" cy="148753"/>
            </a:xfrm>
            <a:prstGeom prst="triangle">
              <a:avLst/>
            </a:prstGeom>
            <a:solidFill>
              <a:srgbClr val="04A1F2"/>
            </a:solidFill>
            <a:ln>
              <a:solidFill>
                <a:srgbClr val="04A1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none" lIns="91440" tIns="45720" rIns="91440" bIns="45720" numCol="1" rtlCol="0" anchor="ctr" anchorCtr="0" compatLnSpc="1">
              <a:prstTxWarp prst="textNoShape">
                <a:avLst/>
              </a:prstTxWarp>
            </a:bodyPr>
            <a:lstStyle/>
            <a:p>
              <a:endParaRPr lang="en-US" sz="1400" dirty="0">
                <a:solidFill>
                  <a:srgbClr val="4D4D4F"/>
                </a:solidFill>
                <a:latin typeface="Calibri" charset="0"/>
                <a:ea typeface="Calibri" charset="0"/>
                <a:cs typeface="Calibri" charset="0"/>
              </a:endParaRPr>
            </a:p>
          </p:txBody>
        </p:sp>
        <p:sp>
          <p:nvSpPr>
            <p:cNvPr id="34" name="TextBox 33"/>
            <p:cNvSpPr txBox="1"/>
            <p:nvPr/>
          </p:nvSpPr>
          <p:spPr>
            <a:xfrm>
              <a:off x="1754922" y="3227782"/>
              <a:ext cx="477375" cy="276999"/>
            </a:xfrm>
            <a:prstGeom prst="rect">
              <a:avLst/>
            </a:prstGeom>
            <a:noFill/>
          </p:spPr>
          <p:txBody>
            <a:bodyPr wrap="none" rtlCol="0">
              <a:spAutoFit/>
            </a:bodyPr>
            <a:lstStyle/>
            <a:p>
              <a:r>
                <a:rPr lang="en-US" sz="1200" dirty="0">
                  <a:solidFill>
                    <a:srgbClr val="04A1F2"/>
                  </a:solidFill>
                  <a:latin typeface="Calibri" charset="0"/>
                  <a:ea typeface="Calibri" charset="0"/>
                  <a:cs typeface="Calibri" charset="0"/>
                </a:rPr>
                <a:t>NIPT</a:t>
              </a:r>
            </a:p>
          </p:txBody>
        </p:sp>
      </p:grpSp>
      <p:grpSp>
        <p:nvGrpSpPr>
          <p:cNvPr id="160" name="Group 159"/>
          <p:cNvGrpSpPr/>
          <p:nvPr/>
        </p:nvGrpSpPr>
        <p:grpSpPr>
          <a:xfrm>
            <a:off x="2040800" y="1162889"/>
            <a:ext cx="1023639" cy="2375253"/>
            <a:chOff x="2040800" y="735197"/>
            <a:chExt cx="1023639" cy="2375253"/>
          </a:xfrm>
        </p:grpSpPr>
        <p:grpSp>
          <p:nvGrpSpPr>
            <p:cNvPr id="152" name="Group 151"/>
            <p:cNvGrpSpPr/>
            <p:nvPr/>
          </p:nvGrpSpPr>
          <p:grpSpPr>
            <a:xfrm>
              <a:off x="2040800" y="735197"/>
              <a:ext cx="1023639" cy="2375253"/>
              <a:chOff x="2040800" y="735197"/>
              <a:chExt cx="1023639" cy="2375253"/>
            </a:xfrm>
          </p:grpSpPr>
          <p:grpSp>
            <p:nvGrpSpPr>
              <p:cNvPr id="92" name="Group 91"/>
              <p:cNvGrpSpPr>
                <a:grpSpLocks/>
              </p:cNvGrpSpPr>
              <p:nvPr/>
            </p:nvGrpSpPr>
            <p:grpSpPr bwMode="auto">
              <a:xfrm>
                <a:off x="2486324" y="735197"/>
                <a:ext cx="529808" cy="1054160"/>
                <a:chOff x="1482" y="1478"/>
                <a:chExt cx="870" cy="1462"/>
              </a:xfrm>
            </p:grpSpPr>
            <p:pic>
              <p:nvPicPr>
                <p:cNvPr id="93" name="Picture 24" descr="Picture 5"/>
                <p:cNvPicPr>
                  <a:picLocks noChangeAspect="1" noChangeArrowheads="1"/>
                </p:cNvPicPr>
                <p:nvPr/>
              </p:nvPicPr>
              <p:blipFill>
                <a:blip r:embed="rId24" cstate="print">
                  <a:extLst>
                    <a:ext uri="{28A0092B-C50C-407E-A947-70E740481C1C}">
                      <a14:useLocalDpi xmlns:a14="http://schemas.microsoft.com/office/drawing/2010/main"/>
                    </a:ext>
                  </a:extLst>
                </a:blip>
                <a:srcRect/>
                <a:stretch>
                  <a:fillRect/>
                </a:stretch>
              </p:blipFill>
              <p:spPr bwMode="auto">
                <a:xfrm>
                  <a:off x="1482" y="1478"/>
                  <a:ext cx="202" cy="1440"/>
                </a:xfrm>
                <a:prstGeom prst="rect">
                  <a:avLst/>
                </a:prstGeom>
                <a:noFill/>
                <a:ln w="9525">
                  <a:noFill/>
                  <a:miter lim="800000"/>
                  <a:headEnd/>
                  <a:tailEnd/>
                </a:ln>
              </p:spPr>
            </p:pic>
            <p:pic>
              <p:nvPicPr>
                <p:cNvPr id="94" name="Picture 25" descr="Picture 5"/>
                <p:cNvPicPr>
                  <a:picLocks noChangeAspect="1" noChangeArrowheads="1"/>
                </p:cNvPicPr>
                <p:nvPr/>
              </p:nvPicPr>
              <p:blipFill>
                <a:blip r:embed="rId25" cstate="print">
                  <a:extLst>
                    <a:ext uri="{28A0092B-C50C-407E-A947-70E740481C1C}">
                      <a14:useLocalDpi xmlns:a14="http://schemas.microsoft.com/office/drawing/2010/main"/>
                    </a:ext>
                  </a:extLst>
                </a:blip>
                <a:srcRect/>
                <a:stretch>
                  <a:fillRect/>
                </a:stretch>
              </p:blipFill>
              <p:spPr bwMode="auto">
                <a:xfrm>
                  <a:off x="1899" y="1521"/>
                  <a:ext cx="117" cy="1419"/>
                </a:xfrm>
                <a:prstGeom prst="rect">
                  <a:avLst/>
                </a:prstGeom>
                <a:noFill/>
                <a:ln w="9525">
                  <a:noFill/>
                  <a:miter lim="800000"/>
                  <a:headEnd/>
                  <a:tailEnd/>
                </a:ln>
              </p:spPr>
            </p:pic>
            <p:sp>
              <p:nvSpPr>
                <p:cNvPr id="95" name="Line 26"/>
                <p:cNvSpPr>
                  <a:spLocks noChangeShapeType="1"/>
                </p:cNvSpPr>
                <p:nvPr/>
              </p:nvSpPr>
              <p:spPr bwMode="auto">
                <a:xfrm>
                  <a:off x="1632" y="2928"/>
                  <a:ext cx="720" cy="0"/>
                </a:xfrm>
                <a:prstGeom prst="line">
                  <a:avLst/>
                </a:prstGeom>
                <a:noFill/>
                <a:ln w="25400">
                  <a:solidFill>
                    <a:srgbClr val="4D4D4D"/>
                  </a:solidFill>
                  <a:round/>
                  <a:headEnd/>
                  <a:tailEnd/>
                </a:ln>
              </p:spPr>
              <p:txBody>
                <a:bodyPr lIns="0" tIns="0" rIns="0" bIns="0"/>
                <a:lstStyle/>
                <a:p>
                  <a:endParaRPr lang="en-US" sz="1400">
                    <a:solidFill>
                      <a:srgbClr val="1A1818"/>
                    </a:solidFill>
                    <a:latin typeface="Calibri" charset="0"/>
                    <a:ea typeface="Calibri" charset="0"/>
                    <a:cs typeface="Calibri" charset="0"/>
                  </a:endParaRPr>
                </a:p>
              </p:txBody>
            </p:sp>
            <p:sp>
              <p:nvSpPr>
                <p:cNvPr id="96" name="Line 27"/>
                <p:cNvSpPr>
                  <a:spLocks noChangeShapeType="1"/>
                </p:cNvSpPr>
                <p:nvPr/>
              </p:nvSpPr>
              <p:spPr bwMode="auto">
                <a:xfrm>
                  <a:off x="1632" y="1488"/>
                  <a:ext cx="720" cy="0"/>
                </a:xfrm>
                <a:prstGeom prst="line">
                  <a:avLst/>
                </a:prstGeom>
                <a:noFill/>
                <a:ln w="25400">
                  <a:solidFill>
                    <a:srgbClr val="4D4D4D"/>
                  </a:solidFill>
                  <a:round/>
                  <a:headEnd/>
                  <a:tailEnd/>
                </a:ln>
              </p:spPr>
              <p:txBody>
                <a:bodyPr lIns="0" tIns="0" rIns="0" bIns="0"/>
                <a:lstStyle/>
                <a:p>
                  <a:endParaRPr lang="en-US" sz="1400">
                    <a:solidFill>
                      <a:srgbClr val="1A1818"/>
                    </a:solidFill>
                    <a:latin typeface="Calibri" charset="0"/>
                    <a:ea typeface="Calibri" charset="0"/>
                    <a:cs typeface="Calibri" charset="0"/>
                  </a:endParaRPr>
                </a:p>
              </p:txBody>
            </p:sp>
            <p:sp>
              <p:nvSpPr>
                <p:cNvPr id="97" name="Line 28"/>
                <p:cNvSpPr>
                  <a:spLocks noChangeShapeType="1"/>
                </p:cNvSpPr>
                <p:nvPr/>
              </p:nvSpPr>
              <p:spPr bwMode="auto">
                <a:xfrm rot="-5400000">
                  <a:off x="1632" y="2208"/>
                  <a:ext cx="1440" cy="0"/>
                </a:xfrm>
                <a:prstGeom prst="line">
                  <a:avLst/>
                </a:prstGeom>
                <a:noFill/>
                <a:ln w="12700">
                  <a:solidFill>
                    <a:srgbClr val="4D4D4D"/>
                  </a:solidFill>
                  <a:round/>
                  <a:headEnd/>
                  <a:tailEnd/>
                </a:ln>
              </p:spPr>
              <p:txBody>
                <a:bodyPr lIns="0" tIns="0" rIns="0" bIns="0"/>
                <a:lstStyle/>
                <a:p>
                  <a:endParaRPr lang="en-US" sz="1400">
                    <a:solidFill>
                      <a:srgbClr val="1A1818"/>
                    </a:solidFill>
                    <a:latin typeface="Calibri" charset="0"/>
                    <a:ea typeface="Calibri" charset="0"/>
                    <a:cs typeface="Calibri" charset="0"/>
                  </a:endParaRPr>
                </a:p>
              </p:txBody>
            </p:sp>
          </p:grpSp>
          <p:cxnSp>
            <p:nvCxnSpPr>
              <p:cNvPr id="99" name="Straight Connector 98"/>
              <p:cNvCxnSpPr>
                <a:endCxn id="100" idx="2"/>
              </p:cNvCxnSpPr>
              <p:nvPr/>
            </p:nvCxnSpPr>
            <p:spPr bwMode="auto">
              <a:xfrm flipV="1">
                <a:off x="2040800" y="2053691"/>
                <a:ext cx="748468" cy="1056759"/>
              </a:xfrm>
              <a:prstGeom prst="line">
                <a:avLst/>
              </a:prstGeom>
              <a:noFill/>
              <a:ln w="19050" cap="flat" cmpd="sng" algn="ctr">
                <a:solidFill>
                  <a:srgbClr val="04A1F2"/>
                </a:solidFill>
                <a:prstDash val="solid"/>
                <a:round/>
                <a:headEnd type="none" w="med" len="med"/>
                <a:tailEnd type="none" w="med" len="med"/>
              </a:ln>
              <a:effectLst/>
            </p:spPr>
          </p:cxnSp>
          <p:sp>
            <p:nvSpPr>
              <p:cNvPr id="100" name="TextBox 99"/>
              <p:cNvSpPr txBox="1"/>
              <p:nvPr/>
            </p:nvSpPr>
            <p:spPr>
              <a:xfrm>
                <a:off x="2514096" y="1776692"/>
                <a:ext cx="550343" cy="276999"/>
              </a:xfrm>
              <a:prstGeom prst="rect">
                <a:avLst/>
              </a:prstGeom>
              <a:noFill/>
            </p:spPr>
            <p:txBody>
              <a:bodyPr wrap="none" rtlCol="0">
                <a:spAutoFit/>
              </a:bodyPr>
              <a:lstStyle/>
              <a:p>
                <a:pPr algn="ctr"/>
                <a:r>
                  <a:rPr lang="en-US" sz="1200" dirty="0" err="1">
                    <a:solidFill>
                      <a:srgbClr val="1A1818"/>
                    </a:solidFill>
                    <a:latin typeface="Calibri" charset="0"/>
                    <a:ea typeface="Calibri" charset="0"/>
                    <a:cs typeface="Calibri" charset="0"/>
                  </a:rPr>
                  <a:t>verifi</a:t>
                </a:r>
                <a:r>
                  <a:rPr lang="en-US" sz="1200" baseline="30000" dirty="0">
                    <a:solidFill>
                      <a:srgbClr val="1A1818"/>
                    </a:solidFill>
                    <a:latin typeface="Calibri" charset="0"/>
                    <a:ea typeface="Calibri" charset="0"/>
                    <a:cs typeface="Calibri" charset="0"/>
                  </a:rPr>
                  <a:t>®</a:t>
                </a:r>
                <a:endParaRPr lang="en-US" sz="1200" dirty="0">
                  <a:solidFill>
                    <a:srgbClr val="1A1818"/>
                  </a:solidFill>
                  <a:latin typeface="Calibri" charset="0"/>
                  <a:ea typeface="Calibri" charset="0"/>
                  <a:cs typeface="Calibri" charset="0"/>
                </a:endParaRPr>
              </a:p>
            </p:txBody>
          </p:sp>
        </p:grpSp>
        <p:sp>
          <p:nvSpPr>
            <p:cNvPr id="98" name="Rectangle 31"/>
            <p:cNvSpPr>
              <a:spLocks/>
            </p:cNvSpPr>
            <p:nvPr/>
          </p:nvSpPr>
          <p:spPr bwMode="auto">
            <a:xfrm>
              <a:off x="2558611" y="1472185"/>
              <a:ext cx="487452" cy="336119"/>
            </a:xfrm>
            <a:prstGeom prst="rect">
              <a:avLst/>
            </a:prstGeom>
            <a:noFill/>
            <a:ln w="12700">
              <a:noFill/>
              <a:miter lim="800000"/>
              <a:headEnd/>
              <a:tailEnd/>
            </a:ln>
          </p:spPr>
          <p:txBody>
            <a:bodyPr lIns="0" tIns="0" rIns="0" bIns="0" anchor="ctr"/>
            <a:lstStyle/>
            <a:p>
              <a:pPr algn="ctr" defTabSz="642938"/>
              <a:r>
                <a:rPr lang="en-US" sz="1100" b="1" dirty="0" err="1">
                  <a:solidFill>
                    <a:srgbClr val="4D4D4D"/>
                  </a:solidFill>
                  <a:latin typeface="Calibri" charset="0"/>
                  <a:ea typeface="Calibri" charset="0"/>
                  <a:cs typeface="Calibri" charset="0"/>
                  <a:sym typeface="Gill Sans"/>
                </a:rPr>
                <a:t>Ch</a:t>
              </a:r>
              <a:r>
                <a:rPr lang="en-US" sz="1100" b="1" dirty="0">
                  <a:solidFill>
                    <a:srgbClr val="4D4D4D"/>
                  </a:solidFill>
                  <a:latin typeface="Calibri" charset="0"/>
                  <a:ea typeface="Calibri" charset="0"/>
                  <a:cs typeface="Calibri" charset="0"/>
                  <a:sym typeface="Gill Sans"/>
                </a:rPr>
                <a:t> 21</a:t>
              </a:r>
            </a:p>
          </p:txBody>
        </p:sp>
      </p:grpSp>
      <p:sp>
        <p:nvSpPr>
          <p:cNvPr id="138" name="Title 1">
            <a:extLst>
              <a:ext uri="{FF2B5EF4-FFF2-40B4-BE49-F238E27FC236}">
                <a16:creationId xmlns:a16="http://schemas.microsoft.com/office/drawing/2014/main" id="{0C7E1641-68F5-4A5E-8550-84625CF0A883}"/>
              </a:ext>
            </a:extLst>
          </p:cNvPr>
          <p:cNvSpPr txBox="1">
            <a:spLocks/>
          </p:cNvSpPr>
          <p:nvPr/>
        </p:nvSpPr>
        <p:spPr>
          <a:xfrm>
            <a:off x="327025" y="183240"/>
            <a:ext cx="8477250" cy="961274"/>
          </a:xfrm>
          <a:prstGeom prst="rect">
            <a:avLst/>
          </a:prstGeom>
        </p:spPr>
        <p:txBody>
          <a:bodyPr/>
          <a:lstStyle>
            <a:lvl1pPr algn="l" rtl="0" eaLnBrk="1" fontAlgn="base" hangingPunct="1">
              <a:spcBef>
                <a:spcPct val="0"/>
              </a:spcBef>
              <a:spcAft>
                <a:spcPct val="0"/>
              </a:spcAft>
              <a:defRPr sz="3000" b="1" i="0" kern="500" spc="-50" baseline="0">
                <a:solidFill>
                  <a:schemeClr val="tx1"/>
                </a:solidFill>
                <a:latin typeface="+mj-lt"/>
                <a:ea typeface="+mj-ea"/>
                <a:cs typeface="Arial"/>
              </a:defRPr>
            </a:lvl1pPr>
            <a:lvl2pPr algn="l" rtl="0" eaLnBrk="1" fontAlgn="base" hangingPunct="1">
              <a:spcBef>
                <a:spcPct val="0"/>
              </a:spcBef>
              <a:spcAft>
                <a:spcPct val="0"/>
              </a:spcAft>
              <a:defRPr sz="2400" b="1">
                <a:solidFill>
                  <a:schemeClr val="tx1"/>
                </a:solidFill>
                <a:latin typeface="Arial" charset="0"/>
              </a:defRPr>
            </a:lvl2pPr>
            <a:lvl3pPr algn="l" rtl="0" eaLnBrk="1" fontAlgn="base" hangingPunct="1">
              <a:spcBef>
                <a:spcPct val="0"/>
              </a:spcBef>
              <a:spcAft>
                <a:spcPct val="0"/>
              </a:spcAft>
              <a:defRPr sz="2400" b="1">
                <a:solidFill>
                  <a:schemeClr val="tx1"/>
                </a:solidFill>
                <a:latin typeface="Arial" charset="0"/>
              </a:defRPr>
            </a:lvl3pPr>
            <a:lvl4pPr algn="l" rtl="0" eaLnBrk="1" fontAlgn="base" hangingPunct="1">
              <a:spcBef>
                <a:spcPct val="0"/>
              </a:spcBef>
              <a:spcAft>
                <a:spcPct val="0"/>
              </a:spcAft>
              <a:defRPr sz="2400" b="1">
                <a:solidFill>
                  <a:schemeClr val="tx1"/>
                </a:solidFill>
                <a:latin typeface="Arial" charset="0"/>
              </a:defRPr>
            </a:lvl4pPr>
            <a:lvl5pPr algn="l" rtl="0" eaLnBrk="1" fontAlgn="base" hangingPunct="1">
              <a:spcBef>
                <a:spcPct val="0"/>
              </a:spcBef>
              <a:spcAft>
                <a:spcPct val="0"/>
              </a:spcAft>
              <a:defRPr sz="2400" b="1">
                <a:solidFill>
                  <a:schemeClr val="tx1"/>
                </a:solidFill>
                <a:latin typeface="Arial" charset="0"/>
              </a:defRPr>
            </a:lvl5pPr>
            <a:lvl6pPr marL="457200" algn="l" rtl="0" eaLnBrk="1" fontAlgn="base" hangingPunct="1">
              <a:spcBef>
                <a:spcPct val="0"/>
              </a:spcBef>
              <a:spcAft>
                <a:spcPct val="0"/>
              </a:spcAft>
              <a:defRPr sz="2400" b="1">
                <a:solidFill>
                  <a:schemeClr val="tx1"/>
                </a:solidFill>
                <a:latin typeface="Arial" charset="0"/>
              </a:defRPr>
            </a:lvl6pPr>
            <a:lvl7pPr marL="914400" algn="l" rtl="0" eaLnBrk="1" fontAlgn="base" hangingPunct="1">
              <a:spcBef>
                <a:spcPct val="0"/>
              </a:spcBef>
              <a:spcAft>
                <a:spcPct val="0"/>
              </a:spcAft>
              <a:defRPr sz="2400" b="1">
                <a:solidFill>
                  <a:schemeClr val="tx1"/>
                </a:solidFill>
                <a:latin typeface="Arial" charset="0"/>
              </a:defRPr>
            </a:lvl7pPr>
            <a:lvl8pPr marL="1371600" algn="l" rtl="0" eaLnBrk="1" fontAlgn="base" hangingPunct="1">
              <a:spcBef>
                <a:spcPct val="0"/>
              </a:spcBef>
              <a:spcAft>
                <a:spcPct val="0"/>
              </a:spcAft>
              <a:defRPr sz="2400" b="1">
                <a:solidFill>
                  <a:schemeClr val="tx1"/>
                </a:solidFill>
                <a:latin typeface="Arial" charset="0"/>
              </a:defRPr>
            </a:lvl8pPr>
            <a:lvl9pPr marL="1828800" algn="l" rtl="0" eaLnBrk="1" fontAlgn="base" hangingPunct="1">
              <a:spcBef>
                <a:spcPct val="0"/>
              </a:spcBef>
              <a:spcAft>
                <a:spcPct val="0"/>
              </a:spcAft>
              <a:defRPr sz="2400" b="1">
                <a:solidFill>
                  <a:schemeClr val="tx1"/>
                </a:solidFill>
                <a:latin typeface="Arial" charset="0"/>
              </a:defRPr>
            </a:lvl9pPr>
          </a:lstStyle>
          <a:p>
            <a:r>
              <a:rPr lang="en-GB" sz="2800" dirty="0">
                <a:effectLst>
                  <a:outerShdw blurRad="38100" dist="38100" dir="2700000" algn="tl">
                    <a:srgbClr val="000000">
                      <a:alpha val="43137"/>
                    </a:srgbClr>
                  </a:outerShdw>
                </a:effectLst>
              </a:rPr>
              <a:t>Foster Numerous Clinical Applications </a:t>
            </a:r>
            <a:endParaRPr lang="en-US" sz="2800" dirty="0">
              <a:effectLst>
                <a:outerShdw blurRad="38100" dist="38100" dir="2700000" algn="tl">
                  <a:srgbClr val="000000">
                    <a:alpha val="43137"/>
                  </a:srgbClr>
                </a:outerShdw>
              </a:effectLst>
            </a:endParaRPr>
          </a:p>
        </p:txBody>
      </p:sp>
      <p:sp>
        <p:nvSpPr>
          <p:cNvPr id="2" name="Rectangle 1">
            <a:extLst>
              <a:ext uri="{FF2B5EF4-FFF2-40B4-BE49-F238E27FC236}">
                <a16:creationId xmlns:a16="http://schemas.microsoft.com/office/drawing/2014/main" id="{65105CC2-B5F7-4B7F-9D79-CE8DD03F9124}"/>
              </a:ext>
            </a:extLst>
          </p:cNvPr>
          <p:cNvSpPr/>
          <p:nvPr/>
        </p:nvSpPr>
        <p:spPr>
          <a:xfrm>
            <a:off x="4133254" y="6435980"/>
            <a:ext cx="4844403" cy="461665"/>
          </a:xfrm>
          <a:prstGeom prst="rect">
            <a:avLst/>
          </a:prstGeom>
        </p:spPr>
        <p:txBody>
          <a:bodyPr wrap="none">
            <a:spAutoFit/>
          </a:bodyPr>
          <a:lstStyle/>
          <a:p>
            <a:r>
              <a:rPr lang="en-US" sz="1200" b="1" dirty="0">
                <a:solidFill>
                  <a:schemeClr val="bg2">
                    <a:lumMod val="75000"/>
                  </a:schemeClr>
                </a:solidFill>
              </a:rPr>
              <a:t>* For </a:t>
            </a:r>
            <a:r>
              <a:rPr lang="en-US" sz="1200" b="1" i="1" dirty="0">
                <a:solidFill>
                  <a:schemeClr val="bg2">
                    <a:lumMod val="75000"/>
                  </a:schemeClr>
                </a:solidFill>
              </a:rPr>
              <a:t>In Vitro</a:t>
            </a:r>
            <a:r>
              <a:rPr lang="en-US" sz="1200" b="1" dirty="0">
                <a:solidFill>
                  <a:schemeClr val="bg2">
                    <a:lumMod val="75000"/>
                  </a:schemeClr>
                </a:solidFill>
              </a:rPr>
              <a:t> Diagnostic Use.</a:t>
            </a:r>
          </a:p>
          <a:p>
            <a:r>
              <a:rPr lang="en-US" sz="1200" b="1" dirty="0">
                <a:solidFill>
                  <a:schemeClr val="bg2">
                    <a:lumMod val="75000"/>
                  </a:schemeClr>
                </a:solidFill>
              </a:rPr>
              <a:t>** For Research Use Only. Not for use in diagnostic procedures.</a:t>
            </a:r>
          </a:p>
        </p:txBody>
      </p:sp>
    </p:spTree>
    <p:extLst>
      <p:ext uri="{BB962C8B-B14F-4D97-AF65-F5344CB8AC3E}">
        <p14:creationId xmlns:p14="http://schemas.microsoft.com/office/powerpoint/2010/main" val="551953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0"/>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500"/>
                                  </p:stCondLst>
                                  <p:childTnLst>
                                    <p:set>
                                      <p:cBhvr>
                                        <p:cTn id="9" dur="1" fill="hold">
                                          <p:stCondLst>
                                            <p:cond delay="0"/>
                                          </p:stCondLst>
                                        </p:cTn>
                                        <p:tgtEl>
                                          <p:spTgt spid="151"/>
                                        </p:tgtEl>
                                        <p:attrNameLst>
                                          <p:attrName>style.visibility</p:attrName>
                                        </p:attrNameLst>
                                      </p:cBhvr>
                                      <p:to>
                                        <p:strVal val="visible"/>
                                      </p:to>
                                    </p:set>
                                  </p:childTnLst>
                                </p:cTn>
                              </p:par>
                            </p:childTnLst>
                          </p:cTn>
                        </p:par>
                        <p:par>
                          <p:cTn id="10" fill="hold">
                            <p:stCondLst>
                              <p:cond delay="500"/>
                            </p:stCondLst>
                            <p:childTnLst>
                              <p:par>
                                <p:cTn id="11" presetID="1" presetClass="entr" presetSubtype="0" fill="hold" nodeType="afterEffect">
                                  <p:stCondLst>
                                    <p:cond delay="500"/>
                                  </p:stCondLst>
                                  <p:childTnLst>
                                    <p:set>
                                      <p:cBhvr>
                                        <p:cTn id="12" dur="1" fill="hold">
                                          <p:stCondLst>
                                            <p:cond delay="0"/>
                                          </p:stCondLst>
                                        </p:cTn>
                                        <p:tgtEl>
                                          <p:spTgt spid="16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5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01"/>
                                        </p:tgtEl>
                                        <p:attrNameLst>
                                          <p:attrName>style.visibility</p:attrName>
                                        </p:attrNameLst>
                                      </p:cBhvr>
                                      <p:to>
                                        <p:strVal val="visible"/>
                                      </p:to>
                                    </p:set>
                                  </p:childTnLst>
                                </p:cTn>
                              </p:par>
                            </p:childTnLst>
                          </p:cTn>
                        </p:par>
                        <p:par>
                          <p:cTn id="29" fill="hold">
                            <p:stCondLst>
                              <p:cond delay="0"/>
                            </p:stCondLst>
                            <p:childTnLst>
                              <p:par>
                                <p:cTn id="30" presetID="1" presetClass="entr" presetSubtype="0" fill="hold" nodeType="afterEffect">
                                  <p:stCondLst>
                                    <p:cond delay="500"/>
                                  </p:stCondLst>
                                  <p:childTnLst>
                                    <p:set>
                                      <p:cBhvr>
                                        <p:cTn id="31" dur="1" fill="hold">
                                          <p:stCondLst>
                                            <p:cond delay="0"/>
                                          </p:stCondLst>
                                        </p:cTn>
                                        <p:tgtEl>
                                          <p:spTgt spid="108"/>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159"/>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155"/>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1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EA17DC-1247-4B9B-9AB3-2D9075595BDF}"/>
              </a:ext>
            </a:extLst>
          </p:cNvPr>
          <p:cNvSpPr>
            <a:spLocks noGrp="1"/>
          </p:cNvSpPr>
          <p:nvPr>
            <p:ph type="title"/>
          </p:nvPr>
        </p:nvSpPr>
        <p:spPr/>
        <p:txBody>
          <a:bodyPr/>
          <a:lstStyle/>
          <a:p>
            <a:r>
              <a:rPr lang="en-US" sz="2800" dirty="0">
                <a:effectLst>
                  <a:outerShdw blurRad="38100" dist="38100" dir="2700000" algn="tl">
                    <a:srgbClr val="000000">
                      <a:alpha val="43137"/>
                    </a:srgbClr>
                  </a:outerShdw>
                </a:effectLst>
              </a:rPr>
              <a:t>Driving Standardization is in Our Best Interest</a:t>
            </a:r>
          </a:p>
        </p:txBody>
      </p:sp>
      <p:sp>
        <p:nvSpPr>
          <p:cNvPr id="3" name="Content Placeholder 2">
            <a:extLst>
              <a:ext uri="{FF2B5EF4-FFF2-40B4-BE49-F238E27FC236}">
                <a16:creationId xmlns:a16="http://schemas.microsoft.com/office/drawing/2014/main" id="{3973571E-E324-4A43-A657-C8D6A0E4AECC}"/>
              </a:ext>
            </a:extLst>
          </p:cNvPr>
          <p:cNvSpPr>
            <a:spLocks noGrp="1"/>
          </p:cNvSpPr>
          <p:nvPr>
            <p:ph sz="quarter" idx="10"/>
          </p:nvPr>
        </p:nvSpPr>
        <p:spPr/>
        <p:txBody>
          <a:bodyPr/>
          <a:lstStyle/>
          <a:p>
            <a:r>
              <a:rPr lang="en-US" dirty="0"/>
              <a:t>Effort in microbiology</a:t>
            </a:r>
          </a:p>
          <a:p>
            <a:r>
              <a:rPr lang="en-US" dirty="0"/>
              <a:t>Effort in human genomics</a:t>
            </a:r>
          </a:p>
          <a:p>
            <a:r>
              <a:rPr lang="en-US" dirty="0"/>
              <a:t>Factors on variant calling performance</a:t>
            </a:r>
          </a:p>
          <a:p>
            <a:pPr lvl="1"/>
            <a:r>
              <a:rPr lang="en-US" dirty="0"/>
              <a:t>DNA input, library conversion, sequencing depth</a:t>
            </a:r>
          </a:p>
          <a:p>
            <a:r>
              <a:rPr lang="en-US" dirty="0"/>
              <a:t>Things to watch out for in workflow validation</a:t>
            </a:r>
          </a:p>
          <a:p>
            <a:pPr lvl="1"/>
            <a:r>
              <a:rPr lang="en-US" dirty="0"/>
              <a:t>Apple-to-orange comparison </a:t>
            </a:r>
          </a:p>
          <a:p>
            <a:pPr lvl="1"/>
            <a:r>
              <a:rPr lang="en-US" dirty="0"/>
              <a:t>Reproducibility and </a:t>
            </a:r>
            <a:r>
              <a:rPr lang="en-US" dirty="0" err="1"/>
              <a:t>Limt</a:t>
            </a:r>
            <a:r>
              <a:rPr lang="en-US" dirty="0"/>
              <a:t> of Detection</a:t>
            </a:r>
          </a:p>
        </p:txBody>
      </p:sp>
      <p:sp>
        <p:nvSpPr>
          <p:cNvPr id="5" name="Text Placeholder 4">
            <a:extLst>
              <a:ext uri="{FF2B5EF4-FFF2-40B4-BE49-F238E27FC236}">
                <a16:creationId xmlns:a16="http://schemas.microsoft.com/office/drawing/2014/main" id="{B5C3FB53-E1B2-4480-92A1-DCBF74B6366F}"/>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202241248"/>
      </p:ext>
    </p:extLst>
  </p:cSld>
  <p:clrMapOvr>
    <a:masterClrMapping/>
  </p:clrMapOvr>
  <p:transition spd="med">
    <p:wipe dir="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p:txBody>
          <a:bodyPr/>
          <a:lstStyle/>
          <a:p>
            <a:endParaRPr lang="en-US"/>
          </a:p>
        </p:txBody>
      </p:sp>
      <p:sp>
        <p:nvSpPr>
          <p:cNvPr id="4" name="Title 3"/>
          <p:cNvSpPr>
            <a:spLocks noGrp="1"/>
          </p:cNvSpPr>
          <p:nvPr>
            <p:ph type="title"/>
          </p:nvPr>
        </p:nvSpPr>
        <p:spPr>
          <a:xfrm>
            <a:off x="236310" y="801548"/>
            <a:ext cx="8557312" cy="908050"/>
          </a:xfrm>
        </p:spPr>
        <p:txBody>
          <a:bodyPr/>
          <a:lstStyle/>
          <a:p>
            <a:r>
              <a:rPr lang="en-US" dirty="0">
                <a:effectLst>
                  <a:outerShdw blurRad="38100" dist="38100" dir="2700000" algn="tl">
                    <a:srgbClr val="000000">
                      <a:alpha val="43137"/>
                    </a:srgbClr>
                  </a:outerShdw>
                </a:effectLst>
              </a:rPr>
              <a:t>Epidemiology and Whole-Genome Sequencing (WGS)</a:t>
            </a:r>
          </a:p>
        </p:txBody>
      </p:sp>
    </p:spTree>
    <p:extLst>
      <p:ext uri="{BB962C8B-B14F-4D97-AF65-F5344CB8AC3E}">
        <p14:creationId xmlns:p14="http://schemas.microsoft.com/office/powerpoint/2010/main" val="296873858"/>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bwMode="auto">
          <a:xfrm>
            <a:off x="391491" y="1276589"/>
            <a:ext cx="4109694" cy="638043"/>
          </a:xfrm>
          <a:prstGeom prst="rect">
            <a:avLst/>
          </a:prstGeom>
          <a:no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r>
              <a:rPr lang="en-US" b="1" dirty="0"/>
              <a:t>Centers for Disease</a:t>
            </a:r>
            <a:br>
              <a:rPr lang="en-US" b="1" dirty="0"/>
            </a:br>
            <a:r>
              <a:rPr lang="en-US" b="1" dirty="0"/>
              <a:t>Control and Prevention</a:t>
            </a:r>
          </a:p>
        </p:txBody>
      </p:sp>
      <p:sp>
        <p:nvSpPr>
          <p:cNvPr id="18" name="Rectangle 17"/>
          <p:cNvSpPr/>
          <p:nvPr/>
        </p:nvSpPr>
        <p:spPr bwMode="auto">
          <a:xfrm>
            <a:off x="4630116" y="1276589"/>
            <a:ext cx="4109694" cy="638043"/>
          </a:xfrm>
          <a:prstGeom prst="rect">
            <a:avLst/>
          </a:prstGeom>
          <a:no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r>
              <a:rPr lang="en-US" b="1" dirty="0"/>
              <a:t>Food and Drug</a:t>
            </a:r>
            <a:br>
              <a:rPr lang="en-US" b="1" dirty="0"/>
            </a:br>
            <a:r>
              <a:rPr lang="en-US" b="1" dirty="0"/>
              <a:t>Administration</a:t>
            </a:r>
          </a:p>
        </p:txBody>
      </p:sp>
      <p:sp>
        <p:nvSpPr>
          <p:cNvPr id="2" name="Title 1"/>
          <p:cNvSpPr>
            <a:spLocks noGrp="1"/>
          </p:cNvSpPr>
          <p:nvPr>
            <p:ph type="title"/>
          </p:nvPr>
        </p:nvSpPr>
        <p:spPr>
          <a:xfrm>
            <a:off x="327025" y="183240"/>
            <a:ext cx="8477250" cy="961274"/>
          </a:xfrm>
        </p:spPr>
        <p:txBody>
          <a:bodyPr/>
          <a:lstStyle/>
          <a:p>
            <a:r>
              <a:rPr lang="en-US" dirty="0">
                <a:effectLst>
                  <a:outerShdw blurRad="38100" dist="38100" dir="2700000" algn="tl">
                    <a:srgbClr val="000000">
                      <a:alpha val="43137"/>
                    </a:srgbClr>
                  </a:outerShdw>
                </a:effectLst>
              </a:rPr>
              <a:t>Two Laboratory Surveillance Systems</a:t>
            </a:r>
            <a:br>
              <a:rPr lang="en-US" dirty="0">
                <a:effectLst>
                  <a:outerShdw blurRad="38100" dist="38100" dir="2700000" algn="tl">
                    <a:srgbClr val="000000">
                      <a:alpha val="43137"/>
                    </a:srgbClr>
                  </a:outerShdw>
                </a:effectLst>
              </a:rPr>
            </a:br>
            <a:r>
              <a:rPr lang="en-US" dirty="0">
                <a:effectLst>
                  <a:outerShdw blurRad="38100" dist="38100" dir="2700000" algn="tl">
                    <a:srgbClr val="000000">
                      <a:alpha val="43137"/>
                    </a:srgbClr>
                  </a:outerShdw>
                </a:effectLst>
              </a:rPr>
              <a:t>In the USA That use WGS</a:t>
            </a:r>
          </a:p>
        </p:txBody>
      </p:sp>
      <p:sp>
        <p:nvSpPr>
          <p:cNvPr id="4" name="TextBox 3"/>
          <p:cNvSpPr txBox="1"/>
          <p:nvPr/>
        </p:nvSpPr>
        <p:spPr>
          <a:xfrm>
            <a:off x="327025" y="5975117"/>
            <a:ext cx="8477250" cy="246221"/>
          </a:xfrm>
          <a:prstGeom prst="rect">
            <a:avLst/>
          </a:prstGeom>
          <a:noFill/>
        </p:spPr>
        <p:txBody>
          <a:bodyPr wrap="square" rtlCol="0" anchor="b">
            <a:spAutoFit/>
          </a:bodyPr>
          <a:lstStyle/>
          <a:p>
            <a:r>
              <a:rPr lang="en-US" sz="1000" dirty="0"/>
              <a:t>Adapted From: Slide courtesy of </a:t>
            </a:r>
            <a:r>
              <a:rPr lang="en-US" sz="1000" dirty="0" err="1"/>
              <a:t>Eija</a:t>
            </a:r>
            <a:r>
              <a:rPr lang="en-US" sz="1000" dirty="0"/>
              <a:t> Trees, CDC. </a:t>
            </a:r>
          </a:p>
        </p:txBody>
      </p:sp>
      <p:grpSp>
        <p:nvGrpSpPr>
          <p:cNvPr id="13" name="Group 12"/>
          <p:cNvGrpSpPr/>
          <p:nvPr/>
        </p:nvGrpSpPr>
        <p:grpSpPr>
          <a:xfrm>
            <a:off x="867539" y="2975195"/>
            <a:ext cx="3146677" cy="2837278"/>
            <a:chOff x="867539" y="2189988"/>
            <a:chExt cx="3146677" cy="2837278"/>
          </a:xfrm>
        </p:grpSpPr>
        <p:pic>
          <p:nvPicPr>
            <p:cNvPr id="5" name="Picture 4"/>
            <p:cNvPicPr>
              <a:picLocks noChangeAspect="1"/>
            </p:cNvPicPr>
            <p:nvPr/>
          </p:nvPicPr>
          <p:blipFill rotWithShape="1">
            <a:blip r:embed="rId3"/>
            <a:srcRect l="3426" t="40143" r="62162" b="17917"/>
            <a:stretch/>
          </p:blipFill>
          <p:spPr>
            <a:xfrm>
              <a:off x="867539" y="2189988"/>
              <a:ext cx="3146677" cy="2121408"/>
            </a:xfrm>
            <a:prstGeom prst="rect">
              <a:avLst/>
            </a:prstGeom>
          </p:spPr>
        </p:pic>
        <p:pic>
          <p:nvPicPr>
            <p:cNvPr id="12" name="Picture 11"/>
            <p:cNvPicPr>
              <a:picLocks noChangeAspect="1"/>
            </p:cNvPicPr>
            <p:nvPr/>
          </p:nvPicPr>
          <p:blipFill rotWithShape="1">
            <a:blip r:embed="rId3"/>
            <a:srcRect l="3426" t="83439" r="62511" b="3455"/>
            <a:stretch/>
          </p:blipFill>
          <p:spPr>
            <a:xfrm>
              <a:off x="867539" y="4357514"/>
              <a:ext cx="3146677" cy="669752"/>
            </a:xfrm>
            <a:prstGeom prst="rect">
              <a:avLst/>
            </a:prstGeom>
          </p:spPr>
        </p:pic>
      </p:grpSp>
      <p:pic>
        <p:nvPicPr>
          <p:cNvPr id="15" name="Picture 14"/>
          <p:cNvPicPr>
            <a:picLocks noChangeAspect="1"/>
          </p:cNvPicPr>
          <p:nvPr/>
        </p:nvPicPr>
        <p:blipFill rotWithShape="1">
          <a:blip r:embed="rId4"/>
          <a:srcRect t="11640"/>
          <a:stretch/>
        </p:blipFill>
        <p:spPr>
          <a:xfrm>
            <a:off x="4812665" y="2975195"/>
            <a:ext cx="3744596" cy="2425446"/>
          </a:xfrm>
          <a:prstGeom prst="rect">
            <a:avLst/>
          </a:prstGeom>
        </p:spPr>
      </p:pic>
      <p:pic>
        <p:nvPicPr>
          <p:cNvPr id="19" name="Picture 18"/>
          <p:cNvPicPr>
            <a:picLocks noChangeAspect="1"/>
          </p:cNvPicPr>
          <p:nvPr/>
        </p:nvPicPr>
        <p:blipFill rotWithShape="1">
          <a:blip r:embed="rId3"/>
          <a:srcRect l="20775" t="12019" r="61182" b="68200"/>
          <a:stretch/>
        </p:blipFill>
        <p:spPr>
          <a:xfrm>
            <a:off x="1755523" y="2060445"/>
            <a:ext cx="1370708" cy="831230"/>
          </a:xfrm>
          <a:prstGeom prst="rect">
            <a:avLst/>
          </a:prstGeom>
        </p:spPr>
      </p:pic>
      <p:pic>
        <p:nvPicPr>
          <p:cNvPr id="20" name="Picture 19"/>
          <p:cNvPicPr>
            <a:picLocks noChangeAspect="1"/>
          </p:cNvPicPr>
          <p:nvPr/>
        </p:nvPicPr>
        <p:blipFill rotWithShape="1">
          <a:blip r:embed="rId3"/>
          <a:srcRect l="56833" t="11133" r="15776" b="69741"/>
          <a:stretch/>
        </p:blipFill>
        <p:spPr>
          <a:xfrm>
            <a:off x="5607466" y="2059208"/>
            <a:ext cx="2154996" cy="832352"/>
          </a:xfrm>
          <a:prstGeom prst="rect">
            <a:avLst/>
          </a:prstGeom>
        </p:spPr>
      </p:pic>
      <p:pic>
        <p:nvPicPr>
          <p:cNvPr id="16" name="Picture 1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201287" y="183240"/>
            <a:ext cx="602988" cy="602988"/>
          </a:xfrm>
          <a:prstGeom prst="rect">
            <a:avLst/>
          </a:prstGeom>
        </p:spPr>
      </p:pic>
      <p:cxnSp>
        <p:nvCxnSpPr>
          <p:cNvPr id="8" name="Straight Connector 7"/>
          <p:cNvCxnSpPr/>
          <p:nvPr/>
        </p:nvCxnSpPr>
        <p:spPr bwMode="auto">
          <a:xfrm>
            <a:off x="391491" y="1914632"/>
            <a:ext cx="4109694" cy="0"/>
          </a:xfrm>
          <a:prstGeom prst="line">
            <a:avLst/>
          </a:prstGeom>
          <a:noFill/>
          <a:ln w="12700" cap="flat" cmpd="sng" algn="ctr">
            <a:solidFill>
              <a:schemeClr val="bg2"/>
            </a:solidFill>
            <a:prstDash val="solid"/>
            <a:round/>
            <a:headEnd type="none" w="med" len="med"/>
            <a:tailEnd type="none" w="med" len="med"/>
          </a:ln>
          <a:effectLst/>
        </p:spPr>
      </p:cxnSp>
      <p:cxnSp>
        <p:nvCxnSpPr>
          <p:cNvPr id="22" name="Straight Connector 21"/>
          <p:cNvCxnSpPr/>
          <p:nvPr/>
        </p:nvCxnSpPr>
        <p:spPr bwMode="auto">
          <a:xfrm>
            <a:off x="4630116" y="1914632"/>
            <a:ext cx="4109694" cy="0"/>
          </a:xfrm>
          <a:prstGeom prst="line">
            <a:avLst/>
          </a:prstGeom>
          <a:noFill/>
          <a:ln w="12700" cap="flat" cmpd="sng" algn="ctr">
            <a:solidFill>
              <a:schemeClr val="bg2"/>
            </a:solidFill>
            <a:prstDash val="solid"/>
            <a:round/>
            <a:headEnd type="none" w="med" len="med"/>
            <a:tailEnd type="none" w="med" len="med"/>
          </a:ln>
          <a:effectLst/>
        </p:spPr>
      </p:cxnSp>
      <p:sp>
        <p:nvSpPr>
          <p:cNvPr id="21" name="Rectangle 20"/>
          <p:cNvSpPr/>
          <p:nvPr/>
        </p:nvSpPr>
        <p:spPr bwMode="auto">
          <a:xfrm>
            <a:off x="0" y="2"/>
            <a:ext cx="9144000" cy="89922"/>
          </a:xfrm>
          <a:prstGeom prst="rect">
            <a:avLst/>
          </a:prstGeom>
          <a:solidFill>
            <a:schemeClr val="bg2"/>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7926885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9"/>
                                        </p:tgtEl>
                                        <p:attrNameLst>
                                          <p:attrName>style.visibility</p:attrName>
                                        </p:attrNameLst>
                                      </p:cBhvr>
                                      <p:to>
                                        <p:strVal val="visible"/>
                                      </p:to>
                                    </p:set>
                                    <p:animEffect transition="in" filter="fade">
                                      <p:cBhvr>
                                        <p:cTn id="14" dur="500"/>
                                        <p:tgtEl>
                                          <p:spTgt spid="19"/>
                                        </p:tgtEl>
                                      </p:cBhvr>
                                    </p:animEffect>
                                  </p:childTnLst>
                                </p:cTn>
                              </p:par>
                              <p:par>
                                <p:cTn id="15" presetID="10"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fade">
                                      <p:cBhvr>
                                        <p:cTn id="21" dur="500"/>
                                        <p:tgtEl>
                                          <p:spTgt spid="18"/>
                                        </p:tgtEl>
                                      </p:cBhvr>
                                    </p:animEffect>
                                  </p:childTnLst>
                                </p:cTn>
                              </p:par>
                              <p:par>
                                <p:cTn id="22" presetID="10" presetClass="entr" presetSubtype="0" fill="hold" nodeType="withEffect">
                                  <p:stCondLst>
                                    <p:cond delay="0"/>
                                  </p:stCondLst>
                                  <p:childTnLst>
                                    <p:set>
                                      <p:cBhvr>
                                        <p:cTn id="23" dur="1" fill="hold">
                                          <p:stCondLst>
                                            <p:cond delay="0"/>
                                          </p:stCondLst>
                                        </p:cTn>
                                        <p:tgtEl>
                                          <p:spTgt spid="22"/>
                                        </p:tgtEl>
                                        <p:attrNameLst>
                                          <p:attrName>style.visibility</p:attrName>
                                        </p:attrNameLst>
                                      </p:cBhvr>
                                      <p:to>
                                        <p:strVal val="visible"/>
                                      </p:to>
                                    </p:set>
                                    <p:animEffect transition="in" filter="fade">
                                      <p:cBhvr>
                                        <p:cTn id="24" dur="500"/>
                                        <p:tgtEl>
                                          <p:spTgt spid="22"/>
                                        </p:tgtEl>
                                      </p:cBhvr>
                                    </p:animEffect>
                                  </p:childTnLst>
                                </p:cTn>
                              </p:par>
                            </p:childTnLst>
                          </p:cTn>
                        </p:par>
                        <p:par>
                          <p:cTn id="25" fill="hold">
                            <p:stCondLst>
                              <p:cond delay="1500"/>
                            </p:stCondLst>
                            <p:childTnLst>
                              <p:par>
                                <p:cTn id="26" presetID="10" presetClass="entr" presetSubtype="0" fill="hold" nodeType="after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fade">
                                      <p:cBhvr>
                                        <p:cTn id="28" dur="500"/>
                                        <p:tgtEl>
                                          <p:spTgt spid="20"/>
                                        </p:tgtEl>
                                      </p:cBhvr>
                                    </p:animEffect>
                                  </p:childTnLst>
                                </p:cTn>
                              </p:par>
                              <p:par>
                                <p:cTn id="29" presetID="10" presetClass="entr" presetSubtype="0" fill="hold" nodeType="with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 name="Picture 7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53747" y="1549671"/>
            <a:ext cx="3623806" cy="2013224"/>
          </a:xfrm>
          <a:prstGeom prst="rect">
            <a:avLst/>
          </a:prstGeom>
        </p:spPr>
      </p:pic>
      <p:sp>
        <p:nvSpPr>
          <p:cNvPr id="53" name="Rectangle 52"/>
          <p:cNvSpPr/>
          <p:nvPr/>
        </p:nvSpPr>
        <p:spPr bwMode="auto">
          <a:xfrm>
            <a:off x="7009911" y="3444274"/>
            <a:ext cx="531568" cy="459802"/>
          </a:xfrm>
          <a:prstGeom prst="rect">
            <a:avLst/>
          </a:prstGeom>
          <a:solidFill>
            <a:schemeClr val="bg1">
              <a:lumMod val="85000"/>
            </a:schemeClr>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ndParaRPr>
          </a:p>
        </p:txBody>
      </p:sp>
      <p:sp>
        <p:nvSpPr>
          <p:cNvPr id="13" name="Rectangle 12"/>
          <p:cNvSpPr/>
          <p:nvPr/>
        </p:nvSpPr>
        <p:spPr bwMode="auto">
          <a:xfrm>
            <a:off x="1589822" y="3444274"/>
            <a:ext cx="531568" cy="459802"/>
          </a:xfrm>
          <a:prstGeom prst="rect">
            <a:avLst/>
          </a:prstGeom>
          <a:solidFill>
            <a:schemeClr val="bg1">
              <a:lumMod val="85000"/>
            </a:schemeClr>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ndParaRPr>
          </a:p>
        </p:txBody>
      </p:sp>
      <p:sp>
        <p:nvSpPr>
          <p:cNvPr id="12" name="Oval 11"/>
          <p:cNvSpPr/>
          <p:nvPr/>
        </p:nvSpPr>
        <p:spPr bwMode="auto">
          <a:xfrm>
            <a:off x="469997" y="3011812"/>
            <a:ext cx="1325250" cy="1325250"/>
          </a:xfrm>
          <a:prstGeom prst="ellipse">
            <a:avLst/>
          </a:prstGeom>
          <a:solidFill>
            <a:schemeClr val="bg1">
              <a:lumMod val="85000"/>
            </a:schemeClr>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ndParaRPr>
          </a:p>
        </p:txBody>
      </p:sp>
      <p:sp>
        <p:nvSpPr>
          <p:cNvPr id="2" name="Title 1"/>
          <p:cNvSpPr>
            <a:spLocks noGrp="1"/>
          </p:cNvSpPr>
          <p:nvPr>
            <p:ph type="title"/>
          </p:nvPr>
        </p:nvSpPr>
        <p:spPr/>
        <p:txBody>
          <a:bodyPr/>
          <a:lstStyle/>
          <a:p>
            <a:r>
              <a:rPr lang="en-US" dirty="0">
                <a:effectLst>
                  <a:outerShdw blurRad="38100" dist="38100" dir="2700000" algn="tl">
                    <a:srgbClr val="000000">
                      <a:alpha val="43137"/>
                    </a:srgbClr>
                  </a:outerShdw>
                </a:effectLst>
              </a:rPr>
              <a:t>FDA Protocol</a:t>
            </a:r>
            <a:br>
              <a:rPr lang="en-US" dirty="0">
                <a:effectLst>
                  <a:outerShdw blurRad="38100" dist="38100" dir="2700000" algn="tl">
                    <a:srgbClr val="000000">
                      <a:alpha val="43137"/>
                    </a:srgbClr>
                  </a:outerShdw>
                </a:effectLst>
              </a:rPr>
            </a:br>
            <a:r>
              <a:rPr lang="en-US" sz="2400" i="1" dirty="0">
                <a:effectLst>
                  <a:outerShdw blurRad="38100" dist="38100" dir="2700000" algn="tl">
                    <a:srgbClr val="000000">
                      <a:alpha val="43137"/>
                    </a:srgbClr>
                  </a:outerShdw>
                </a:effectLst>
              </a:rPr>
              <a:t>Application: Bacterial WGS from culture</a:t>
            </a:r>
          </a:p>
        </p:txBody>
      </p:sp>
      <p:sp>
        <p:nvSpPr>
          <p:cNvPr id="34" name="TextBox 33"/>
          <p:cNvSpPr txBox="1"/>
          <p:nvPr/>
        </p:nvSpPr>
        <p:spPr>
          <a:xfrm>
            <a:off x="1990914" y="3950999"/>
            <a:ext cx="1641452" cy="1031051"/>
          </a:xfrm>
          <a:prstGeom prst="rect">
            <a:avLst/>
          </a:prstGeom>
          <a:noFill/>
        </p:spPr>
        <p:txBody>
          <a:bodyPr wrap="square" rtlCol="0">
            <a:spAutoFit/>
          </a:bodyPr>
          <a:lstStyle/>
          <a:p>
            <a:pPr>
              <a:spcBef>
                <a:spcPts val="300"/>
              </a:spcBef>
              <a:spcAft>
                <a:spcPts val="300"/>
              </a:spcAft>
              <a:buClr>
                <a:srgbClr val="F89D21"/>
              </a:buClr>
              <a:buSzPct val="90000"/>
            </a:pPr>
            <a:r>
              <a:rPr lang="en-US" sz="1400" kern="600" spc="30" dirty="0">
                <a:latin typeface="+mj-lt"/>
                <a:cs typeface="Arial"/>
              </a:rPr>
              <a:t>Lyse cells from cultured isolate</a:t>
            </a:r>
          </a:p>
          <a:p>
            <a:pPr>
              <a:spcBef>
                <a:spcPts val="300"/>
              </a:spcBef>
              <a:spcAft>
                <a:spcPts val="300"/>
              </a:spcAft>
              <a:buClr>
                <a:srgbClr val="F89D21"/>
              </a:buClr>
              <a:buSzPct val="90000"/>
            </a:pPr>
            <a:r>
              <a:rPr lang="en-US" sz="1400" kern="600" spc="30" dirty="0">
                <a:latin typeface="+mj-lt"/>
                <a:cs typeface="Arial"/>
              </a:rPr>
              <a:t>Genomic DNA extraction</a:t>
            </a:r>
          </a:p>
        </p:txBody>
      </p:sp>
      <p:sp>
        <p:nvSpPr>
          <p:cNvPr id="35" name="TextBox 34"/>
          <p:cNvSpPr txBox="1"/>
          <p:nvPr/>
        </p:nvSpPr>
        <p:spPr>
          <a:xfrm>
            <a:off x="3744923" y="3950999"/>
            <a:ext cx="1641454" cy="1100301"/>
          </a:xfrm>
          <a:prstGeom prst="rect">
            <a:avLst/>
          </a:prstGeom>
          <a:noFill/>
        </p:spPr>
        <p:txBody>
          <a:bodyPr wrap="square" rtlCol="0">
            <a:spAutoFit/>
          </a:bodyPr>
          <a:lstStyle/>
          <a:p>
            <a:pPr>
              <a:spcBef>
                <a:spcPts val="1000"/>
              </a:spcBef>
            </a:pPr>
            <a:r>
              <a:rPr lang="en-US" b="1" dirty="0" err="1"/>
              <a:t>Nextera</a:t>
            </a:r>
            <a:r>
              <a:rPr lang="en-US" sz="800" b="1" baseline="100000" dirty="0"/>
              <a:t>®</a:t>
            </a:r>
            <a:r>
              <a:rPr lang="en-US" b="1" dirty="0"/>
              <a:t> XT</a:t>
            </a:r>
          </a:p>
          <a:p>
            <a:pPr>
              <a:spcBef>
                <a:spcPts val="300"/>
              </a:spcBef>
              <a:spcAft>
                <a:spcPts val="300"/>
              </a:spcAft>
              <a:buClr>
                <a:srgbClr val="F89D21"/>
              </a:buClr>
              <a:buSzPct val="90000"/>
            </a:pPr>
            <a:r>
              <a:rPr lang="en-US" sz="1400" kern="600" spc="30" dirty="0">
                <a:latin typeface="+mj-lt"/>
                <a:cs typeface="Arial"/>
              </a:rPr>
              <a:t>16 samples per run</a:t>
            </a:r>
          </a:p>
          <a:p>
            <a:pPr>
              <a:spcBef>
                <a:spcPts val="300"/>
              </a:spcBef>
              <a:spcAft>
                <a:spcPts val="300"/>
              </a:spcAft>
              <a:buClr>
                <a:srgbClr val="F89D21"/>
              </a:buClr>
              <a:buSzPct val="90000"/>
            </a:pPr>
            <a:r>
              <a:rPr lang="en-US" sz="1400" kern="600" spc="30" dirty="0">
                <a:latin typeface="+mj-lt"/>
                <a:cs typeface="Arial"/>
              </a:rPr>
              <a:t>~100x coverage</a:t>
            </a:r>
          </a:p>
        </p:txBody>
      </p:sp>
      <p:sp>
        <p:nvSpPr>
          <p:cNvPr id="36" name="TextBox 35"/>
          <p:cNvSpPr txBox="1"/>
          <p:nvPr/>
        </p:nvSpPr>
        <p:spPr>
          <a:xfrm>
            <a:off x="5498936" y="3950999"/>
            <a:ext cx="1641452" cy="1131079"/>
          </a:xfrm>
          <a:prstGeom prst="rect">
            <a:avLst/>
          </a:prstGeom>
          <a:noFill/>
        </p:spPr>
        <p:txBody>
          <a:bodyPr wrap="square" rtlCol="0">
            <a:spAutoFit/>
          </a:bodyPr>
          <a:lstStyle/>
          <a:p>
            <a:pPr>
              <a:spcBef>
                <a:spcPts val="1000"/>
              </a:spcBef>
            </a:pPr>
            <a:r>
              <a:rPr lang="en-US" b="1" dirty="0" err="1"/>
              <a:t>MiSeq</a:t>
            </a:r>
            <a:r>
              <a:rPr lang="en-US" sz="800" b="1" baseline="100000" dirty="0"/>
              <a:t>®</a:t>
            </a:r>
            <a:r>
              <a:rPr lang="en-US" b="1" dirty="0"/>
              <a:t> workflow </a:t>
            </a:r>
          </a:p>
          <a:p>
            <a:pPr>
              <a:spcBef>
                <a:spcPts val="300"/>
              </a:spcBef>
              <a:spcAft>
                <a:spcPts val="300"/>
              </a:spcAft>
              <a:buClr>
                <a:srgbClr val="F89D21"/>
              </a:buClr>
              <a:buSzPct val="90000"/>
            </a:pPr>
            <a:r>
              <a:rPr lang="en-US" sz="1400" kern="600" spc="30" dirty="0">
                <a:latin typeface="+mj-lt"/>
                <a:cs typeface="Arial"/>
              </a:rPr>
              <a:t>2 x 250</a:t>
            </a:r>
          </a:p>
          <a:p>
            <a:pPr>
              <a:spcBef>
                <a:spcPts val="300"/>
              </a:spcBef>
              <a:spcAft>
                <a:spcPts val="300"/>
              </a:spcAft>
              <a:buClr>
                <a:srgbClr val="F89D21"/>
              </a:buClr>
              <a:buSzPct val="90000"/>
            </a:pPr>
            <a:r>
              <a:rPr lang="en-US" sz="1400" kern="600" spc="30" dirty="0">
                <a:latin typeface="+mj-lt"/>
                <a:cs typeface="Arial"/>
              </a:rPr>
              <a:t>Generate FASTQ</a:t>
            </a:r>
          </a:p>
        </p:txBody>
      </p:sp>
      <p:sp>
        <p:nvSpPr>
          <p:cNvPr id="43" name="Chevron 42"/>
          <p:cNvSpPr/>
          <p:nvPr/>
        </p:nvSpPr>
        <p:spPr bwMode="auto">
          <a:xfrm>
            <a:off x="5255901" y="3444274"/>
            <a:ext cx="373511" cy="459802"/>
          </a:xfrm>
          <a:prstGeom prst="chevron">
            <a:avLst>
              <a:gd name="adj" fmla="val 46402"/>
            </a:avLst>
          </a:prstGeom>
          <a:solidFill>
            <a:schemeClr val="bg1">
              <a:lumMod val="85000"/>
            </a:schemeClr>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600" b="1" i="0" u="none" strike="noStrike" cap="none" normalizeH="0" baseline="0">
              <a:ln>
                <a:noFill/>
              </a:ln>
              <a:solidFill>
                <a:schemeClr val="bg1"/>
              </a:solidFill>
              <a:effectLst/>
              <a:latin typeface="Arial" charset="0"/>
            </a:endParaRPr>
          </a:p>
        </p:txBody>
      </p:sp>
      <p:sp>
        <p:nvSpPr>
          <p:cNvPr id="33" name="Chevron 32"/>
          <p:cNvSpPr/>
          <p:nvPr/>
        </p:nvSpPr>
        <p:spPr bwMode="auto">
          <a:xfrm>
            <a:off x="3501891" y="3444274"/>
            <a:ext cx="373511" cy="459802"/>
          </a:xfrm>
          <a:prstGeom prst="chevron">
            <a:avLst>
              <a:gd name="adj" fmla="val 46402"/>
            </a:avLst>
          </a:prstGeom>
          <a:solidFill>
            <a:schemeClr val="bg1">
              <a:lumMod val="85000"/>
            </a:schemeClr>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600" b="1" i="0" u="none" strike="noStrike" cap="none" normalizeH="0" baseline="0">
              <a:ln>
                <a:noFill/>
              </a:ln>
              <a:solidFill>
                <a:schemeClr val="bg1"/>
              </a:solidFill>
              <a:effectLst/>
              <a:latin typeface="Arial" charset="0"/>
            </a:endParaRPr>
          </a:p>
        </p:txBody>
      </p:sp>
      <p:sp>
        <p:nvSpPr>
          <p:cNvPr id="37" name="Chevron 36"/>
          <p:cNvSpPr/>
          <p:nvPr/>
        </p:nvSpPr>
        <p:spPr bwMode="auto">
          <a:xfrm>
            <a:off x="1934635" y="3444274"/>
            <a:ext cx="1754011" cy="459802"/>
          </a:xfrm>
          <a:prstGeom prst="chevron">
            <a:avLst>
              <a:gd name="adj" fmla="val 26543"/>
            </a:avLst>
          </a:prstGeom>
          <a:solidFill>
            <a:schemeClr val="accent1">
              <a:lumMod val="75000"/>
            </a:schemeClr>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a:ln>
                  <a:noFill/>
                </a:ln>
                <a:solidFill>
                  <a:schemeClr val="bg1"/>
                </a:solidFill>
                <a:effectLst/>
                <a:latin typeface="Arial" charset="0"/>
              </a:rPr>
              <a:t>Sample</a:t>
            </a:r>
          </a:p>
          <a:p>
            <a:pPr marL="0" marR="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a:ln>
                  <a:noFill/>
                </a:ln>
                <a:solidFill>
                  <a:schemeClr val="bg1"/>
                </a:solidFill>
                <a:effectLst/>
                <a:latin typeface="Arial" charset="0"/>
              </a:rPr>
              <a:t>prep</a:t>
            </a:r>
          </a:p>
        </p:txBody>
      </p:sp>
      <p:sp>
        <p:nvSpPr>
          <p:cNvPr id="38" name="Chevron 37"/>
          <p:cNvSpPr/>
          <p:nvPr/>
        </p:nvSpPr>
        <p:spPr bwMode="auto">
          <a:xfrm>
            <a:off x="3688646" y="3444274"/>
            <a:ext cx="1754011" cy="459802"/>
          </a:xfrm>
          <a:prstGeom prst="chevron">
            <a:avLst>
              <a:gd name="adj" fmla="val 26543"/>
            </a:avLst>
          </a:prstGeom>
          <a:solidFill>
            <a:schemeClr val="accent1">
              <a:lumMod val="75000"/>
            </a:schemeClr>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err="1">
                <a:ln>
                  <a:noFill/>
                </a:ln>
                <a:solidFill>
                  <a:schemeClr val="bg1"/>
                </a:solidFill>
                <a:effectLst/>
                <a:latin typeface="Arial" charset="0"/>
              </a:rPr>
              <a:t>Nextera</a:t>
            </a:r>
            <a:r>
              <a:rPr kumimoji="0" lang="en-US" sz="600" b="1" i="0" u="none" strike="noStrike" cap="none" normalizeH="0" baseline="100000" dirty="0">
                <a:ln>
                  <a:noFill/>
                </a:ln>
                <a:solidFill>
                  <a:schemeClr val="bg1"/>
                </a:solidFill>
                <a:effectLst/>
                <a:latin typeface="Arial" charset="0"/>
              </a:rPr>
              <a:t>®</a:t>
            </a:r>
            <a:br>
              <a:rPr kumimoji="0" lang="en-US" sz="1200" b="1" i="0" u="none" strike="noStrike" cap="none" normalizeH="0" baseline="0" dirty="0">
                <a:ln>
                  <a:noFill/>
                </a:ln>
                <a:solidFill>
                  <a:schemeClr val="bg1"/>
                </a:solidFill>
                <a:effectLst/>
                <a:latin typeface="Arial" charset="0"/>
              </a:rPr>
            </a:br>
            <a:r>
              <a:rPr kumimoji="0" lang="en-US" sz="1200" b="1" i="0" u="none" strike="noStrike" cap="none" normalizeH="0" baseline="0" dirty="0">
                <a:ln>
                  <a:noFill/>
                </a:ln>
                <a:solidFill>
                  <a:schemeClr val="bg1"/>
                </a:solidFill>
                <a:effectLst/>
                <a:latin typeface="Arial" charset="0"/>
              </a:rPr>
              <a:t>library prep</a:t>
            </a:r>
          </a:p>
        </p:txBody>
      </p:sp>
      <p:sp>
        <p:nvSpPr>
          <p:cNvPr id="39" name="Chevron 38"/>
          <p:cNvSpPr/>
          <p:nvPr/>
        </p:nvSpPr>
        <p:spPr bwMode="auto">
          <a:xfrm>
            <a:off x="5442655" y="3444274"/>
            <a:ext cx="1754011" cy="459802"/>
          </a:xfrm>
          <a:prstGeom prst="chevron">
            <a:avLst>
              <a:gd name="adj" fmla="val 26543"/>
            </a:avLst>
          </a:prstGeom>
          <a:solidFill>
            <a:schemeClr val="accent1">
              <a:lumMod val="75000"/>
            </a:schemeClr>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r>
              <a:rPr lang="en-US" sz="1200" b="1" dirty="0" err="1">
                <a:solidFill>
                  <a:schemeClr val="bg1"/>
                </a:solidFill>
              </a:rPr>
              <a:t>MiSeq</a:t>
            </a:r>
            <a:r>
              <a:rPr lang="en-US" sz="600" b="1" baseline="100000" dirty="0">
                <a:solidFill>
                  <a:schemeClr val="bg1"/>
                </a:solidFill>
              </a:rPr>
              <a:t>®</a:t>
            </a:r>
            <a:r>
              <a:rPr lang="en-US" sz="1200" b="1" dirty="0">
                <a:solidFill>
                  <a:schemeClr val="bg1"/>
                </a:solidFill>
              </a:rPr>
              <a:t> and</a:t>
            </a:r>
            <a:br>
              <a:rPr lang="en-US" sz="1200" b="1" dirty="0">
                <a:solidFill>
                  <a:schemeClr val="bg1"/>
                </a:solidFill>
              </a:rPr>
            </a:br>
            <a:r>
              <a:rPr lang="en-US" sz="1200" b="1" dirty="0">
                <a:solidFill>
                  <a:schemeClr val="bg1"/>
                </a:solidFill>
              </a:rPr>
              <a:t>primary analysis</a:t>
            </a:r>
          </a:p>
        </p:txBody>
      </p:sp>
      <p:pic>
        <p:nvPicPr>
          <p:cNvPr id="52" name="Picture 51" descr="ecoli_blood_plate.jpg"/>
          <p:cNvPicPr>
            <a:picLocks noChangeAspect="1"/>
          </p:cNvPicPr>
          <p:nvPr/>
        </p:nvPicPr>
        <p:blipFill rotWithShape="1">
          <a:blip r:embed="rId4" cstate="print"/>
          <a:srcRect l="2179" t="2179" r="2179" b="2179"/>
          <a:stretch/>
        </p:blipFill>
        <p:spPr>
          <a:xfrm>
            <a:off x="671838" y="3216713"/>
            <a:ext cx="917984" cy="914924"/>
          </a:xfrm>
          <a:prstGeom prst="ellipse">
            <a:avLst/>
          </a:prstGeom>
          <a:noFill/>
          <a:ln>
            <a:solidFill>
              <a:schemeClr val="bg2"/>
            </a:solidFill>
          </a:ln>
        </p:spPr>
      </p:pic>
      <p:sp>
        <p:nvSpPr>
          <p:cNvPr id="54" name="Oval 53"/>
          <p:cNvSpPr/>
          <p:nvPr/>
        </p:nvSpPr>
        <p:spPr bwMode="auto">
          <a:xfrm>
            <a:off x="7337845" y="3011812"/>
            <a:ext cx="1325250" cy="1325250"/>
          </a:xfrm>
          <a:prstGeom prst="ellipse">
            <a:avLst/>
          </a:prstGeom>
          <a:solidFill>
            <a:schemeClr val="bg1">
              <a:lumMod val="85000"/>
            </a:schemeClr>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ndParaRPr>
          </a:p>
        </p:txBody>
      </p:sp>
      <p:grpSp>
        <p:nvGrpSpPr>
          <p:cNvPr id="57" name="Group 56"/>
          <p:cNvGrpSpPr/>
          <p:nvPr/>
        </p:nvGrpSpPr>
        <p:grpSpPr>
          <a:xfrm>
            <a:off x="7541396" y="3397351"/>
            <a:ext cx="918148" cy="554173"/>
            <a:chOff x="7541396" y="2002264"/>
            <a:chExt cx="918148" cy="554173"/>
          </a:xfrm>
        </p:grpSpPr>
        <p:pic>
          <p:nvPicPr>
            <p:cNvPr id="14" name="Picture 13"/>
            <p:cNvPicPr>
              <a:picLocks noChangeAspect="1"/>
            </p:cNvPicPr>
            <p:nvPr/>
          </p:nvPicPr>
          <p:blipFill>
            <a:blip r:embed="rId5"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7657406" y="2279445"/>
              <a:ext cx="686128" cy="276992"/>
            </a:xfrm>
            <a:prstGeom prst="rect">
              <a:avLst/>
            </a:prstGeom>
          </p:spPr>
        </p:pic>
        <p:pic>
          <p:nvPicPr>
            <p:cNvPr id="23" name="Picture 2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541396" y="2002264"/>
              <a:ext cx="918148" cy="155912"/>
            </a:xfrm>
            <a:prstGeom prst="rect">
              <a:avLst/>
            </a:prstGeom>
          </p:spPr>
        </p:pic>
      </p:grpSp>
      <p:sp>
        <p:nvSpPr>
          <p:cNvPr id="69" name="Rectangle 68"/>
          <p:cNvSpPr/>
          <p:nvPr/>
        </p:nvSpPr>
        <p:spPr>
          <a:xfrm>
            <a:off x="387678" y="4461963"/>
            <a:ext cx="1486304" cy="338554"/>
          </a:xfrm>
          <a:prstGeom prst="rect">
            <a:avLst/>
          </a:prstGeom>
        </p:spPr>
        <p:txBody>
          <a:bodyPr wrap="none">
            <a:spAutoFit/>
          </a:bodyPr>
          <a:lstStyle/>
          <a:p>
            <a:pPr algn="ctr"/>
            <a:r>
              <a:rPr lang="en-US" b="1" dirty="0"/>
              <a:t>Grow culture</a:t>
            </a:r>
          </a:p>
        </p:txBody>
      </p:sp>
      <p:sp>
        <p:nvSpPr>
          <p:cNvPr id="70" name="TextBox 69"/>
          <p:cNvSpPr txBox="1"/>
          <p:nvPr/>
        </p:nvSpPr>
        <p:spPr>
          <a:xfrm>
            <a:off x="7076398" y="4461963"/>
            <a:ext cx="1848146" cy="1600438"/>
          </a:xfrm>
          <a:prstGeom prst="rect">
            <a:avLst/>
          </a:prstGeom>
          <a:noFill/>
        </p:spPr>
        <p:txBody>
          <a:bodyPr wrap="square" rtlCol="0">
            <a:spAutoFit/>
          </a:bodyPr>
          <a:lstStyle/>
          <a:p>
            <a:pPr algn="ctr"/>
            <a:r>
              <a:rPr lang="en-US" sz="1400" dirty="0"/>
              <a:t>Data sent to FDA or </a:t>
            </a:r>
            <a:r>
              <a:rPr lang="en-US" sz="1400" dirty="0" err="1"/>
              <a:t>BaseSpace</a:t>
            </a:r>
            <a:r>
              <a:rPr lang="en-US" sz="700" baseline="100000" dirty="0"/>
              <a:t>®</a:t>
            </a:r>
            <a:r>
              <a:rPr lang="en-US" sz="1400" dirty="0"/>
              <a:t> for storage and sharing with FDA and upload to NCBI SRA database and analysis</a:t>
            </a:r>
          </a:p>
        </p:txBody>
      </p:sp>
      <p:pic>
        <p:nvPicPr>
          <p:cNvPr id="25" name="Picture 24"/>
          <p:cNvPicPr>
            <a:picLocks noChangeAspect="1"/>
          </p:cNvPicPr>
          <p:nvPr/>
        </p:nvPicPr>
        <p:blipFill>
          <a:blip r:embed="rId7"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8270054" y="183240"/>
            <a:ext cx="534221" cy="215667"/>
          </a:xfrm>
          <a:prstGeom prst="rect">
            <a:avLst/>
          </a:prstGeom>
        </p:spPr>
      </p:pic>
      <p:sp>
        <p:nvSpPr>
          <p:cNvPr id="26" name="Rectangle 25"/>
          <p:cNvSpPr/>
          <p:nvPr/>
        </p:nvSpPr>
        <p:spPr bwMode="auto">
          <a:xfrm>
            <a:off x="0" y="2"/>
            <a:ext cx="9144000" cy="89922"/>
          </a:xfrm>
          <a:prstGeom prst="rect">
            <a:avLst/>
          </a:prstGeom>
          <a:solidFill>
            <a:schemeClr val="bg2"/>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ndParaRPr>
          </a:p>
        </p:txBody>
      </p:sp>
      <p:sp>
        <p:nvSpPr>
          <p:cNvPr id="27" name="Footer Placeholder 2">
            <a:extLst>
              <a:ext uri="{FF2B5EF4-FFF2-40B4-BE49-F238E27FC236}">
                <a16:creationId xmlns:a16="http://schemas.microsoft.com/office/drawing/2014/main" id="{0E9B770B-BD41-4F3D-BFC1-E00CAB1597ED}"/>
              </a:ext>
            </a:extLst>
          </p:cNvPr>
          <p:cNvSpPr>
            <a:spLocks noGrp="1"/>
          </p:cNvSpPr>
          <p:nvPr>
            <p:ph type="ftr" sz="quarter" idx="10"/>
          </p:nvPr>
        </p:nvSpPr>
        <p:spPr>
          <a:xfrm>
            <a:off x="2679192" y="6364224"/>
            <a:ext cx="3785615" cy="228600"/>
          </a:xfrm>
        </p:spPr>
        <p:txBody>
          <a:bodyPr/>
          <a:lstStyle/>
          <a:p>
            <a:r>
              <a:rPr lang="en-US" sz="1200" dirty="0"/>
              <a:t>For Research Use Only. Not for use in diagnostic procedures.</a:t>
            </a:r>
          </a:p>
        </p:txBody>
      </p:sp>
    </p:spTree>
    <p:extLst>
      <p:ext uri="{BB962C8B-B14F-4D97-AF65-F5344CB8AC3E}">
        <p14:creationId xmlns:p14="http://schemas.microsoft.com/office/powerpoint/2010/main" val="18606726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1"/>
                                        </p:tgtEl>
                                        <p:attrNameLst>
                                          <p:attrName>style.visibility</p:attrName>
                                        </p:attrNameLst>
                                      </p:cBhvr>
                                      <p:to>
                                        <p:strVal val="visible"/>
                                      </p:to>
                                    </p:set>
                                    <p:animEffect transition="in" filter="fade">
                                      <p:cBhvr>
                                        <p:cTn id="7" dur="500"/>
                                        <p:tgtEl>
                                          <p:spTgt spid="71"/>
                                        </p:tgtEl>
                                      </p:cBhvr>
                                    </p:animEffect>
                                  </p:childTnLst>
                                </p:cTn>
                              </p:par>
                            </p:childTnLst>
                          </p:cTn>
                        </p:par>
                        <p:par>
                          <p:cTn id="8" fill="hold">
                            <p:stCondLst>
                              <p:cond delay="500"/>
                            </p:stCondLst>
                            <p:childTnLst>
                              <p:par>
                                <p:cTn id="9" presetID="23" presetClass="entr" presetSubtype="16"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p:cTn id="11" dur="500" fill="hold"/>
                                        <p:tgtEl>
                                          <p:spTgt spid="12"/>
                                        </p:tgtEl>
                                        <p:attrNameLst>
                                          <p:attrName>ppt_w</p:attrName>
                                        </p:attrNameLst>
                                      </p:cBhvr>
                                      <p:tavLst>
                                        <p:tav tm="0">
                                          <p:val>
                                            <p:fltVal val="0"/>
                                          </p:val>
                                        </p:tav>
                                        <p:tav tm="100000">
                                          <p:val>
                                            <p:strVal val="#ppt_w"/>
                                          </p:val>
                                        </p:tav>
                                      </p:tavLst>
                                    </p:anim>
                                    <p:anim calcmode="lin" valueType="num">
                                      <p:cBhvr>
                                        <p:cTn id="12" dur="500" fill="hold"/>
                                        <p:tgtEl>
                                          <p:spTgt spid="12"/>
                                        </p:tgtEl>
                                        <p:attrNameLst>
                                          <p:attrName>ppt_h</p:attrName>
                                        </p:attrNameLst>
                                      </p:cBhvr>
                                      <p:tavLst>
                                        <p:tav tm="0">
                                          <p:val>
                                            <p:fltVal val="0"/>
                                          </p:val>
                                        </p:tav>
                                        <p:tav tm="100000">
                                          <p:val>
                                            <p:strVal val="#ppt_h"/>
                                          </p:val>
                                        </p:tav>
                                      </p:tavLst>
                                    </p:anim>
                                  </p:childTnLst>
                                </p:cTn>
                              </p:par>
                              <p:par>
                                <p:cTn id="13" presetID="23" presetClass="entr" presetSubtype="16" fill="hold" nodeType="withEffect">
                                  <p:stCondLst>
                                    <p:cond delay="250"/>
                                  </p:stCondLst>
                                  <p:childTnLst>
                                    <p:set>
                                      <p:cBhvr>
                                        <p:cTn id="14" dur="1" fill="hold">
                                          <p:stCondLst>
                                            <p:cond delay="0"/>
                                          </p:stCondLst>
                                        </p:cTn>
                                        <p:tgtEl>
                                          <p:spTgt spid="52"/>
                                        </p:tgtEl>
                                        <p:attrNameLst>
                                          <p:attrName>style.visibility</p:attrName>
                                        </p:attrNameLst>
                                      </p:cBhvr>
                                      <p:to>
                                        <p:strVal val="visible"/>
                                      </p:to>
                                    </p:set>
                                    <p:anim calcmode="lin" valueType="num">
                                      <p:cBhvr>
                                        <p:cTn id="15" dur="500" fill="hold"/>
                                        <p:tgtEl>
                                          <p:spTgt spid="52"/>
                                        </p:tgtEl>
                                        <p:attrNameLst>
                                          <p:attrName>ppt_w</p:attrName>
                                        </p:attrNameLst>
                                      </p:cBhvr>
                                      <p:tavLst>
                                        <p:tav tm="0">
                                          <p:val>
                                            <p:fltVal val="0"/>
                                          </p:val>
                                        </p:tav>
                                        <p:tav tm="100000">
                                          <p:val>
                                            <p:strVal val="#ppt_w"/>
                                          </p:val>
                                        </p:tav>
                                      </p:tavLst>
                                    </p:anim>
                                    <p:anim calcmode="lin" valueType="num">
                                      <p:cBhvr>
                                        <p:cTn id="16" dur="500" fill="hold"/>
                                        <p:tgtEl>
                                          <p:spTgt spid="52"/>
                                        </p:tgtEl>
                                        <p:attrNameLst>
                                          <p:attrName>ppt_h</p:attrName>
                                        </p:attrNameLst>
                                      </p:cBhvr>
                                      <p:tavLst>
                                        <p:tav tm="0">
                                          <p:val>
                                            <p:fltVal val="0"/>
                                          </p:val>
                                        </p:tav>
                                        <p:tav tm="100000">
                                          <p:val>
                                            <p:strVal val="#ppt_h"/>
                                          </p:val>
                                        </p:tav>
                                      </p:tavLst>
                                    </p:anim>
                                  </p:childTnLst>
                                </p:cTn>
                              </p:par>
                              <p:par>
                                <p:cTn id="17" presetID="10" presetClass="entr" presetSubtype="0" fill="hold" grpId="0" nodeType="withEffect">
                                  <p:stCondLst>
                                    <p:cond delay="0"/>
                                  </p:stCondLst>
                                  <p:childTnLst>
                                    <p:set>
                                      <p:cBhvr>
                                        <p:cTn id="18" dur="1" fill="hold">
                                          <p:stCondLst>
                                            <p:cond delay="0"/>
                                          </p:stCondLst>
                                        </p:cTn>
                                        <p:tgtEl>
                                          <p:spTgt spid="69"/>
                                        </p:tgtEl>
                                        <p:attrNameLst>
                                          <p:attrName>style.visibility</p:attrName>
                                        </p:attrNameLst>
                                      </p:cBhvr>
                                      <p:to>
                                        <p:strVal val="visible"/>
                                      </p:to>
                                    </p:set>
                                    <p:animEffect transition="in" filter="fade">
                                      <p:cBhvr>
                                        <p:cTn id="19" dur="500"/>
                                        <p:tgtEl>
                                          <p:spTgt spid="69"/>
                                        </p:tgtEl>
                                      </p:cBhvr>
                                    </p:animEffect>
                                  </p:childTnLst>
                                </p:cTn>
                              </p:par>
                            </p:childTnLst>
                          </p:cTn>
                        </p:par>
                        <p:par>
                          <p:cTn id="20" fill="hold">
                            <p:stCondLst>
                              <p:cond delay="1250"/>
                            </p:stCondLst>
                            <p:childTnLst>
                              <p:par>
                                <p:cTn id="21" presetID="12" presetClass="entr" presetSubtype="8" fill="hold" grpId="0" nodeType="afterEffect">
                                  <p:stCondLst>
                                    <p:cond delay="0"/>
                                  </p:stCondLst>
                                  <p:childTnLst>
                                    <p:set>
                                      <p:cBhvr>
                                        <p:cTn id="22" dur="1" fill="hold">
                                          <p:stCondLst>
                                            <p:cond delay="0"/>
                                          </p:stCondLst>
                                        </p:cTn>
                                        <p:tgtEl>
                                          <p:spTgt spid="13"/>
                                        </p:tgtEl>
                                        <p:attrNameLst>
                                          <p:attrName>style.visibility</p:attrName>
                                        </p:attrNameLst>
                                      </p:cBhvr>
                                      <p:to>
                                        <p:strVal val="visible"/>
                                      </p:to>
                                    </p:set>
                                    <p:anim calcmode="lin" valueType="num">
                                      <p:cBhvr additive="base">
                                        <p:cTn id="23" dur="500"/>
                                        <p:tgtEl>
                                          <p:spTgt spid="13"/>
                                        </p:tgtEl>
                                        <p:attrNameLst>
                                          <p:attrName>ppt_x</p:attrName>
                                        </p:attrNameLst>
                                      </p:cBhvr>
                                      <p:tavLst>
                                        <p:tav tm="0">
                                          <p:val>
                                            <p:strVal val="#ppt_x-#ppt_w*1.125000"/>
                                          </p:val>
                                        </p:tav>
                                        <p:tav tm="100000">
                                          <p:val>
                                            <p:strVal val="#ppt_x"/>
                                          </p:val>
                                        </p:tav>
                                      </p:tavLst>
                                    </p:anim>
                                    <p:animEffect transition="in" filter="wipe(right)">
                                      <p:cBhvr>
                                        <p:cTn id="24" dur="500"/>
                                        <p:tgtEl>
                                          <p:spTgt spid="13"/>
                                        </p:tgtEl>
                                      </p:cBhvr>
                                    </p:animEffect>
                                  </p:childTnLst>
                                </p:cTn>
                              </p:par>
                              <p:par>
                                <p:cTn id="25" presetID="10" presetClass="entr" presetSubtype="0" fill="hold" grpId="0" nodeType="withEffect">
                                  <p:stCondLst>
                                    <p:cond delay="250"/>
                                  </p:stCondLst>
                                  <p:childTnLst>
                                    <p:set>
                                      <p:cBhvr>
                                        <p:cTn id="26" dur="1" fill="hold">
                                          <p:stCondLst>
                                            <p:cond delay="0"/>
                                          </p:stCondLst>
                                        </p:cTn>
                                        <p:tgtEl>
                                          <p:spTgt spid="37"/>
                                        </p:tgtEl>
                                        <p:attrNameLst>
                                          <p:attrName>style.visibility</p:attrName>
                                        </p:attrNameLst>
                                      </p:cBhvr>
                                      <p:to>
                                        <p:strVal val="visible"/>
                                      </p:to>
                                    </p:set>
                                    <p:animEffect transition="in" filter="fade">
                                      <p:cBhvr>
                                        <p:cTn id="27" dur="500"/>
                                        <p:tgtEl>
                                          <p:spTgt spid="37"/>
                                        </p:tgtEl>
                                      </p:cBhvr>
                                    </p:animEffect>
                                  </p:childTnLst>
                                </p:cTn>
                              </p:par>
                              <p:par>
                                <p:cTn id="28" presetID="10" presetClass="entr" presetSubtype="0" fill="hold" grpId="0" nodeType="withEffect">
                                  <p:stCondLst>
                                    <p:cond delay="250"/>
                                  </p:stCondLst>
                                  <p:childTnLst>
                                    <p:set>
                                      <p:cBhvr>
                                        <p:cTn id="29" dur="1" fill="hold">
                                          <p:stCondLst>
                                            <p:cond delay="0"/>
                                          </p:stCondLst>
                                        </p:cTn>
                                        <p:tgtEl>
                                          <p:spTgt spid="34"/>
                                        </p:tgtEl>
                                        <p:attrNameLst>
                                          <p:attrName>style.visibility</p:attrName>
                                        </p:attrNameLst>
                                      </p:cBhvr>
                                      <p:to>
                                        <p:strVal val="visible"/>
                                      </p:to>
                                    </p:set>
                                    <p:animEffect transition="in" filter="fade">
                                      <p:cBhvr>
                                        <p:cTn id="30" dur="500"/>
                                        <p:tgtEl>
                                          <p:spTgt spid="34"/>
                                        </p:tgtEl>
                                      </p:cBhvr>
                                    </p:animEffect>
                                  </p:childTnLst>
                                </p:cTn>
                              </p:par>
                            </p:childTnLst>
                          </p:cTn>
                        </p:par>
                        <p:par>
                          <p:cTn id="31" fill="hold">
                            <p:stCondLst>
                              <p:cond delay="2000"/>
                            </p:stCondLst>
                            <p:childTnLst>
                              <p:par>
                                <p:cTn id="32" presetID="12" presetClass="entr" presetSubtype="8" fill="hold" grpId="0" nodeType="afterEffect">
                                  <p:stCondLst>
                                    <p:cond delay="0"/>
                                  </p:stCondLst>
                                  <p:childTnLst>
                                    <p:set>
                                      <p:cBhvr>
                                        <p:cTn id="33" dur="1" fill="hold">
                                          <p:stCondLst>
                                            <p:cond delay="0"/>
                                          </p:stCondLst>
                                        </p:cTn>
                                        <p:tgtEl>
                                          <p:spTgt spid="33"/>
                                        </p:tgtEl>
                                        <p:attrNameLst>
                                          <p:attrName>style.visibility</p:attrName>
                                        </p:attrNameLst>
                                      </p:cBhvr>
                                      <p:to>
                                        <p:strVal val="visible"/>
                                      </p:to>
                                    </p:set>
                                    <p:anim calcmode="lin" valueType="num">
                                      <p:cBhvr additive="base">
                                        <p:cTn id="34" dur="500"/>
                                        <p:tgtEl>
                                          <p:spTgt spid="33"/>
                                        </p:tgtEl>
                                        <p:attrNameLst>
                                          <p:attrName>ppt_x</p:attrName>
                                        </p:attrNameLst>
                                      </p:cBhvr>
                                      <p:tavLst>
                                        <p:tav tm="0">
                                          <p:val>
                                            <p:strVal val="#ppt_x-#ppt_w*1.125000"/>
                                          </p:val>
                                        </p:tav>
                                        <p:tav tm="100000">
                                          <p:val>
                                            <p:strVal val="#ppt_x"/>
                                          </p:val>
                                        </p:tav>
                                      </p:tavLst>
                                    </p:anim>
                                    <p:animEffect transition="in" filter="wipe(right)">
                                      <p:cBhvr>
                                        <p:cTn id="35" dur="500"/>
                                        <p:tgtEl>
                                          <p:spTgt spid="33"/>
                                        </p:tgtEl>
                                      </p:cBhvr>
                                    </p:animEffect>
                                  </p:childTnLst>
                                </p:cTn>
                              </p:par>
                              <p:par>
                                <p:cTn id="36" presetID="10" presetClass="entr" presetSubtype="0" fill="hold" grpId="0" nodeType="withEffect">
                                  <p:stCondLst>
                                    <p:cond delay="250"/>
                                  </p:stCondLst>
                                  <p:childTnLst>
                                    <p:set>
                                      <p:cBhvr>
                                        <p:cTn id="37" dur="1" fill="hold">
                                          <p:stCondLst>
                                            <p:cond delay="0"/>
                                          </p:stCondLst>
                                        </p:cTn>
                                        <p:tgtEl>
                                          <p:spTgt spid="38"/>
                                        </p:tgtEl>
                                        <p:attrNameLst>
                                          <p:attrName>style.visibility</p:attrName>
                                        </p:attrNameLst>
                                      </p:cBhvr>
                                      <p:to>
                                        <p:strVal val="visible"/>
                                      </p:to>
                                    </p:set>
                                    <p:animEffect transition="in" filter="fade">
                                      <p:cBhvr>
                                        <p:cTn id="38" dur="500"/>
                                        <p:tgtEl>
                                          <p:spTgt spid="38"/>
                                        </p:tgtEl>
                                      </p:cBhvr>
                                    </p:animEffect>
                                  </p:childTnLst>
                                </p:cTn>
                              </p:par>
                              <p:par>
                                <p:cTn id="39" presetID="10" presetClass="entr" presetSubtype="0" fill="hold" grpId="0" nodeType="withEffect">
                                  <p:stCondLst>
                                    <p:cond delay="250"/>
                                  </p:stCondLst>
                                  <p:childTnLst>
                                    <p:set>
                                      <p:cBhvr>
                                        <p:cTn id="40" dur="1" fill="hold">
                                          <p:stCondLst>
                                            <p:cond delay="0"/>
                                          </p:stCondLst>
                                        </p:cTn>
                                        <p:tgtEl>
                                          <p:spTgt spid="35"/>
                                        </p:tgtEl>
                                        <p:attrNameLst>
                                          <p:attrName>style.visibility</p:attrName>
                                        </p:attrNameLst>
                                      </p:cBhvr>
                                      <p:to>
                                        <p:strVal val="visible"/>
                                      </p:to>
                                    </p:set>
                                    <p:animEffect transition="in" filter="fade">
                                      <p:cBhvr>
                                        <p:cTn id="41" dur="500"/>
                                        <p:tgtEl>
                                          <p:spTgt spid="35"/>
                                        </p:tgtEl>
                                      </p:cBhvr>
                                    </p:animEffect>
                                  </p:childTnLst>
                                </p:cTn>
                              </p:par>
                            </p:childTnLst>
                          </p:cTn>
                        </p:par>
                        <p:par>
                          <p:cTn id="42" fill="hold">
                            <p:stCondLst>
                              <p:cond delay="2750"/>
                            </p:stCondLst>
                            <p:childTnLst>
                              <p:par>
                                <p:cTn id="43" presetID="12" presetClass="entr" presetSubtype="8" fill="hold" grpId="0" nodeType="afterEffect">
                                  <p:stCondLst>
                                    <p:cond delay="0"/>
                                  </p:stCondLst>
                                  <p:childTnLst>
                                    <p:set>
                                      <p:cBhvr>
                                        <p:cTn id="44" dur="1" fill="hold">
                                          <p:stCondLst>
                                            <p:cond delay="0"/>
                                          </p:stCondLst>
                                        </p:cTn>
                                        <p:tgtEl>
                                          <p:spTgt spid="43"/>
                                        </p:tgtEl>
                                        <p:attrNameLst>
                                          <p:attrName>style.visibility</p:attrName>
                                        </p:attrNameLst>
                                      </p:cBhvr>
                                      <p:to>
                                        <p:strVal val="visible"/>
                                      </p:to>
                                    </p:set>
                                    <p:anim calcmode="lin" valueType="num">
                                      <p:cBhvr additive="base">
                                        <p:cTn id="45" dur="500"/>
                                        <p:tgtEl>
                                          <p:spTgt spid="43"/>
                                        </p:tgtEl>
                                        <p:attrNameLst>
                                          <p:attrName>ppt_x</p:attrName>
                                        </p:attrNameLst>
                                      </p:cBhvr>
                                      <p:tavLst>
                                        <p:tav tm="0">
                                          <p:val>
                                            <p:strVal val="#ppt_x-#ppt_w*1.125000"/>
                                          </p:val>
                                        </p:tav>
                                        <p:tav tm="100000">
                                          <p:val>
                                            <p:strVal val="#ppt_x"/>
                                          </p:val>
                                        </p:tav>
                                      </p:tavLst>
                                    </p:anim>
                                    <p:animEffect transition="in" filter="wipe(right)">
                                      <p:cBhvr>
                                        <p:cTn id="46" dur="500"/>
                                        <p:tgtEl>
                                          <p:spTgt spid="43"/>
                                        </p:tgtEl>
                                      </p:cBhvr>
                                    </p:animEffect>
                                  </p:childTnLst>
                                </p:cTn>
                              </p:par>
                              <p:par>
                                <p:cTn id="47" presetID="10" presetClass="entr" presetSubtype="0" fill="hold" grpId="0" nodeType="withEffect">
                                  <p:stCondLst>
                                    <p:cond delay="250"/>
                                  </p:stCondLst>
                                  <p:childTnLst>
                                    <p:set>
                                      <p:cBhvr>
                                        <p:cTn id="48" dur="1" fill="hold">
                                          <p:stCondLst>
                                            <p:cond delay="0"/>
                                          </p:stCondLst>
                                        </p:cTn>
                                        <p:tgtEl>
                                          <p:spTgt spid="39"/>
                                        </p:tgtEl>
                                        <p:attrNameLst>
                                          <p:attrName>style.visibility</p:attrName>
                                        </p:attrNameLst>
                                      </p:cBhvr>
                                      <p:to>
                                        <p:strVal val="visible"/>
                                      </p:to>
                                    </p:set>
                                    <p:animEffect transition="in" filter="fade">
                                      <p:cBhvr>
                                        <p:cTn id="49" dur="500"/>
                                        <p:tgtEl>
                                          <p:spTgt spid="39"/>
                                        </p:tgtEl>
                                      </p:cBhvr>
                                    </p:animEffect>
                                  </p:childTnLst>
                                </p:cTn>
                              </p:par>
                              <p:par>
                                <p:cTn id="50" presetID="10" presetClass="entr" presetSubtype="0" fill="hold" grpId="0" nodeType="withEffect">
                                  <p:stCondLst>
                                    <p:cond delay="250"/>
                                  </p:stCondLst>
                                  <p:childTnLst>
                                    <p:set>
                                      <p:cBhvr>
                                        <p:cTn id="51" dur="1" fill="hold">
                                          <p:stCondLst>
                                            <p:cond delay="0"/>
                                          </p:stCondLst>
                                        </p:cTn>
                                        <p:tgtEl>
                                          <p:spTgt spid="36"/>
                                        </p:tgtEl>
                                        <p:attrNameLst>
                                          <p:attrName>style.visibility</p:attrName>
                                        </p:attrNameLst>
                                      </p:cBhvr>
                                      <p:to>
                                        <p:strVal val="visible"/>
                                      </p:to>
                                    </p:set>
                                    <p:animEffect transition="in" filter="fade">
                                      <p:cBhvr>
                                        <p:cTn id="52" dur="500"/>
                                        <p:tgtEl>
                                          <p:spTgt spid="36"/>
                                        </p:tgtEl>
                                      </p:cBhvr>
                                    </p:animEffect>
                                  </p:childTnLst>
                                </p:cTn>
                              </p:par>
                            </p:childTnLst>
                          </p:cTn>
                        </p:par>
                        <p:par>
                          <p:cTn id="53" fill="hold">
                            <p:stCondLst>
                              <p:cond delay="3500"/>
                            </p:stCondLst>
                            <p:childTnLst>
                              <p:par>
                                <p:cTn id="54" presetID="12" presetClass="entr" presetSubtype="8" fill="hold" grpId="0" nodeType="afterEffect">
                                  <p:stCondLst>
                                    <p:cond delay="0"/>
                                  </p:stCondLst>
                                  <p:childTnLst>
                                    <p:set>
                                      <p:cBhvr>
                                        <p:cTn id="55" dur="1" fill="hold">
                                          <p:stCondLst>
                                            <p:cond delay="0"/>
                                          </p:stCondLst>
                                        </p:cTn>
                                        <p:tgtEl>
                                          <p:spTgt spid="53"/>
                                        </p:tgtEl>
                                        <p:attrNameLst>
                                          <p:attrName>style.visibility</p:attrName>
                                        </p:attrNameLst>
                                      </p:cBhvr>
                                      <p:to>
                                        <p:strVal val="visible"/>
                                      </p:to>
                                    </p:set>
                                    <p:anim calcmode="lin" valueType="num">
                                      <p:cBhvr additive="base">
                                        <p:cTn id="56" dur="500"/>
                                        <p:tgtEl>
                                          <p:spTgt spid="53"/>
                                        </p:tgtEl>
                                        <p:attrNameLst>
                                          <p:attrName>ppt_x</p:attrName>
                                        </p:attrNameLst>
                                      </p:cBhvr>
                                      <p:tavLst>
                                        <p:tav tm="0">
                                          <p:val>
                                            <p:strVal val="#ppt_x-#ppt_w*1.125000"/>
                                          </p:val>
                                        </p:tav>
                                        <p:tav tm="100000">
                                          <p:val>
                                            <p:strVal val="#ppt_x"/>
                                          </p:val>
                                        </p:tav>
                                      </p:tavLst>
                                    </p:anim>
                                    <p:animEffect transition="in" filter="wipe(right)">
                                      <p:cBhvr>
                                        <p:cTn id="57" dur="500"/>
                                        <p:tgtEl>
                                          <p:spTgt spid="53"/>
                                        </p:tgtEl>
                                      </p:cBhvr>
                                    </p:animEffect>
                                  </p:childTnLst>
                                </p:cTn>
                              </p:par>
                              <p:par>
                                <p:cTn id="58" presetID="23" presetClass="entr" presetSubtype="16" fill="hold" nodeType="withEffect">
                                  <p:stCondLst>
                                    <p:cond delay="0"/>
                                  </p:stCondLst>
                                  <p:childTnLst>
                                    <p:set>
                                      <p:cBhvr>
                                        <p:cTn id="59" dur="1" fill="hold">
                                          <p:stCondLst>
                                            <p:cond delay="0"/>
                                          </p:stCondLst>
                                        </p:cTn>
                                        <p:tgtEl>
                                          <p:spTgt spid="57"/>
                                        </p:tgtEl>
                                        <p:attrNameLst>
                                          <p:attrName>style.visibility</p:attrName>
                                        </p:attrNameLst>
                                      </p:cBhvr>
                                      <p:to>
                                        <p:strVal val="visible"/>
                                      </p:to>
                                    </p:set>
                                    <p:anim calcmode="lin" valueType="num">
                                      <p:cBhvr>
                                        <p:cTn id="60" dur="500" fill="hold"/>
                                        <p:tgtEl>
                                          <p:spTgt spid="57"/>
                                        </p:tgtEl>
                                        <p:attrNameLst>
                                          <p:attrName>ppt_w</p:attrName>
                                        </p:attrNameLst>
                                      </p:cBhvr>
                                      <p:tavLst>
                                        <p:tav tm="0">
                                          <p:val>
                                            <p:fltVal val="0"/>
                                          </p:val>
                                        </p:tav>
                                        <p:tav tm="100000">
                                          <p:val>
                                            <p:strVal val="#ppt_w"/>
                                          </p:val>
                                        </p:tav>
                                      </p:tavLst>
                                    </p:anim>
                                    <p:anim calcmode="lin" valueType="num">
                                      <p:cBhvr>
                                        <p:cTn id="61" dur="500" fill="hold"/>
                                        <p:tgtEl>
                                          <p:spTgt spid="57"/>
                                        </p:tgtEl>
                                        <p:attrNameLst>
                                          <p:attrName>ppt_h</p:attrName>
                                        </p:attrNameLst>
                                      </p:cBhvr>
                                      <p:tavLst>
                                        <p:tav tm="0">
                                          <p:val>
                                            <p:fltVal val="0"/>
                                          </p:val>
                                        </p:tav>
                                        <p:tav tm="100000">
                                          <p:val>
                                            <p:strVal val="#ppt_h"/>
                                          </p:val>
                                        </p:tav>
                                      </p:tavLst>
                                    </p:anim>
                                  </p:childTnLst>
                                </p:cTn>
                              </p:par>
                              <p:par>
                                <p:cTn id="62" presetID="23" presetClass="entr" presetSubtype="16" fill="hold" grpId="0" nodeType="withEffect">
                                  <p:stCondLst>
                                    <p:cond delay="250"/>
                                  </p:stCondLst>
                                  <p:childTnLst>
                                    <p:set>
                                      <p:cBhvr>
                                        <p:cTn id="63" dur="1" fill="hold">
                                          <p:stCondLst>
                                            <p:cond delay="0"/>
                                          </p:stCondLst>
                                        </p:cTn>
                                        <p:tgtEl>
                                          <p:spTgt spid="54"/>
                                        </p:tgtEl>
                                        <p:attrNameLst>
                                          <p:attrName>style.visibility</p:attrName>
                                        </p:attrNameLst>
                                      </p:cBhvr>
                                      <p:to>
                                        <p:strVal val="visible"/>
                                      </p:to>
                                    </p:set>
                                    <p:anim calcmode="lin" valueType="num">
                                      <p:cBhvr>
                                        <p:cTn id="64" dur="500" fill="hold"/>
                                        <p:tgtEl>
                                          <p:spTgt spid="54"/>
                                        </p:tgtEl>
                                        <p:attrNameLst>
                                          <p:attrName>ppt_w</p:attrName>
                                        </p:attrNameLst>
                                      </p:cBhvr>
                                      <p:tavLst>
                                        <p:tav tm="0">
                                          <p:val>
                                            <p:fltVal val="0"/>
                                          </p:val>
                                        </p:tav>
                                        <p:tav tm="100000">
                                          <p:val>
                                            <p:strVal val="#ppt_w"/>
                                          </p:val>
                                        </p:tav>
                                      </p:tavLst>
                                    </p:anim>
                                    <p:anim calcmode="lin" valueType="num">
                                      <p:cBhvr>
                                        <p:cTn id="65" dur="500" fill="hold"/>
                                        <p:tgtEl>
                                          <p:spTgt spid="54"/>
                                        </p:tgtEl>
                                        <p:attrNameLst>
                                          <p:attrName>ppt_h</p:attrName>
                                        </p:attrNameLst>
                                      </p:cBhvr>
                                      <p:tavLst>
                                        <p:tav tm="0">
                                          <p:val>
                                            <p:fltVal val="0"/>
                                          </p:val>
                                        </p:tav>
                                        <p:tav tm="100000">
                                          <p:val>
                                            <p:strVal val="#ppt_h"/>
                                          </p:val>
                                        </p:tav>
                                      </p:tavLst>
                                    </p:anim>
                                  </p:childTnLst>
                                </p:cTn>
                              </p:par>
                              <p:par>
                                <p:cTn id="66" presetID="10" presetClass="entr" presetSubtype="0" fill="hold" grpId="0" nodeType="withEffect">
                                  <p:stCondLst>
                                    <p:cond delay="0"/>
                                  </p:stCondLst>
                                  <p:childTnLst>
                                    <p:set>
                                      <p:cBhvr>
                                        <p:cTn id="67" dur="1" fill="hold">
                                          <p:stCondLst>
                                            <p:cond delay="0"/>
                                          </p:stCondLst>
                                        </p:cTn>
                                        <p:tgtEl>
                                          <p:spTgt spid="70"/>
                                        </p:tgtEl>
                                        <p:attrNameLst>
                                          <p:attrName>style.visibility</p:attrName>
                                        </p:attrNameLst>
                                      </p:cBhvr>
                                      <p:to>
                                        <p:strVal val="visible"/>
                                      </p:to>
                                    </p:set>
                                    <p:animEffect transition="in" filter="fade">
                                      <p:cBhvr>
                                        <p:cTn id="68"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13" grpId="0" animBg="1"/>
      <p:bldP spid="12" grpId="0" animBg="1"/>
      <p:bldP spid="34" grpId="0"/>
      <p:bldP spid="35" grpId="0"/>
      <p:bldP spid="36" grpId="0"/>
      <p:bldP spid="43" grpId="0" animBg="1"/>
      <p:bldP spid="33" grpId="0" animBg="1"/>
      <p:bldP spid="37" grpId="0" animBg="1"/>
      <p:bldP spid="38" grpId="0" animBg="1"/>
      <p:bldP spid="39" grpId="0" animBg="1"/>
      <p:bldP spid="54" grpId="0" animBg="1"/>
      <p:bldP spid="69" grpId="0"/>
      <p:bldP spid="7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p:nvPr/>
        </p:nvGrpSpPr>
        <p:grpSpPr>
          <a:xfrm>
            <a:off x="0" y="364565"/>
            <a:ext cx="9144000" cy="5610552"/>
            <a:chOff x="0" y="364565"/>
            <a:chExt cx="9144000" cy="5610552"/>
          </a:xfrm>
        </p:grpSpPr>
        <p:pic>
          <p:nvPicPr>
            <p:cNvPr id="7" name="Picture 6"/>
            <p:cNvPicPr>
              <a:picLocks noChangeAspect="1"/>
            </p:cNvPicPr>
            <p:nvPr/>
          </p:nvPicPr>
          <p:blipFill rotWithShape="1">
            <a:blip r:embed="rId3"/>
            <a:srcRect l="-9650" t="6260" r="-9815"/>
            <a:stretch/>
          </p:blipFill>
          <p:spPr>
            <a:xfrm>
              <a:off x="0" y="764675"/>
              <a:ext cx="9144000" cy="5210442"/>
            </a:xfrm>
            <a:prstGeom prst="rect">
              <a:avLst/>
            </a:prstGeom>
            <a:solidFill>
              <a:schemeClr val="bg1"/>
            </a:solidFill>
          </p:spPr>
        </p:pic>
        <p:sp>
          <p:nvSpPr>
            <p:cNvPr id="10" name="TextBox 9"/>
            <p:cNvSpPr txBox="1"/>
            <p:nvPr/>
          </p:nvSpPr>
          <p:spPr>
            <a:xfrm>
              <a:off x="827738" y="364565"/>
              <a:ext cx="7488525" cy="400110"/>
            </a:xfrm>
            <a:prstGeom prst="rect">
              <a:avLst/>
            </a:prstGeom>
            <a:noFill/>
          </p:spPr>
          <p:txBody>
            <a:bodyPr wrap="none" rtlCol="0">
              <a:spAutoFit/>
            </a:bodyPr>
            <a:lstStyle/>
            <a:p>
              <a:pPr algn="ctr"/>
              <a:r>
                <a:rPr lang="en-US" sz="2000" b="1" dirty="0"/>
                <a:t>Total Number of Sequencing in the </a:t>
              </a:r>
              <a:r>
                <a:rPr lang="en-US" sz="2000" b="1" dirty="0" err="1"/>
                <a:t>GenomeTrackr</a:t>
              </a:r>
              <a:r>
                <a:rPr lang="en-US" sz="2000" b="1" dirty="0"/>
                <a:t> Database</a:t>
              </a:r>
            </a:p>
          </p:txBody>
        </p:sp>
      </p:grpSp>
      <p:pic>
        <p:nvPicPr>
          <p:cNvPr id="6" name="Picture 5"/>
          <p:cNvPicPr>
            <a:picLocks noChangeAspect="1"/>
          </p:cNvPicPr>
          <p:nvPr/>
        </p:nvPicPr>
        <p:blipFill rotWithShape="1">
          <a:blip r:embed="rId4"/>
          <a:srcRect t="11640"/>
          <a:stretch/>
        </p:blipFill>
        <p:spPr>
          <a:xfrm>
            <a:off x="543502" y="364565"/>
            <a:ext cx="8044295" cy="5210442"/>
          </a:xfrm>
          <a:prstGeom prst="rect">
            <a:avLst/>
          </a:prstGeom>
        </p:spPr>
      </p:pic>
      <p:sp>
        <p:nvSpPr>
          <p:cNvPr id="4" name="TextBox 3"/>
          <p:cNvSpPr txBox="1"/>
          <p:nvPr/>
        </p:nvSpPr>
        <p:spPr>
          <a:xfrm>
            <a:off x="327025" y="5975117"/>
            <a:ext cx="8477250" cy="246221"/>
          </a:xfrm>
          <a:prstGeom prst="rect">
            <a:avLst/>
          </a:prstGeom>
          <a:noFill/>
        </p:spPr>
        <p:txBody>
          <a:bodyPr wrap="square" rtlCol="0" anchor="b">
            <a:spAutoFit/>
          </a:bodyPr>
          <a:lstStyle/>
          <a:p>
            <a:r>
              <a:rPr lang="en-US" sz="1000"/>
              <a:t> http://</a:t>
            </a:r>
            <a:r>
              <a:rPr lang="en-US" sz="1000" err="1"/>
              <a:t>www.fda.gov</a:t>
            </a:r>
            <a:r>
              <a:rPr lang="en-US" sz="1000"/>
              <a:t>/Food/</a:t>
            </a:r>
            <a:r>
              <a:rPr lang="en-US" sz="1000" err="1"/>
              <a:t>FoodScienceResearch</a:t>
            </a:r>
            <a:r>
              <a:rPr lang="en-US" sz="1000"/>
              <a:t>/</a:t>
            </a:r>
            <a:r>
              <a:rPr lang="en-US" sz="1000" err="1"/>
              <a:t>WholeGenomeSequencingProgramWGS</a:t>
            </a:r>
            <a:r>
              <a:rPr lang="en-US" sz="1000"/>
              <a:t>/ucm363134.htm</a:t>
            </a:r>
          </a:p>
        </p:txBody>
      </p:sp>
      <p:pic>
        <p:nvPicPr>
          <p:cNvPr id="5" name="Picture 4"/>
          <p:cNvPicPr>
            <a:picLocks noChangeAspect="1"/>
          </p:cNvPicPr>
          <p:nvPr/>
        </p:nvPicPr>
        <p:blipFill rotWithShape="1">
          <a:blip r:embed="rId5"/>
          <a:srcRect t="11640"/>
          <a:stretch/>
        </p:blipFill>
        <p:spPr>
          <a:xfrm>
            <a:off x="543501" y="383130"/>
            <a:ext cx="8044295" cy="5210442"/>
          </a:xfrm>
          <a:prstGeom prst="rect">
            <a:avLst/>
          </a:prstGeom>
        </p:spPr>
      </p:pic>
    </p:spTree>
    <p:extLst>
      <p:ext uri="{BB962C8B-B14F-4D97-AF65-F5344CB8AC3E}">
        <p14:creationId xmlns:p14="http://schemas.microsoft.com/office/powerpoint/2010/main" val="4552687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subTnLst>
                                    <p:set>
                                      <p:cBhvr override="childStyle">
                                        <p:cTn dur="1" fill="hold" display="0" masterRel="nextClick" afterEffect="1"/>
                                        <p:tgtEl>
                                          <p:spTgt spid="6"/>
                                        </p:tgtEl>
                                        <p:attrNameLst>
                                          <p:attrName>style.visibility</p:attrName>
                                        </p:attrNameLst>
                                      </p:cBhvr>
                                      <p:to>
                                        <p:strVal val="hidden"/>
                                      </p:to>
                                    </p:set>
                                  </p:subTnLst>
                                </p:cTn>
                              </p:par>
                              <p:par>
                                <p:cTn id="7" presetID="1" presetClass="exit" presetSubtype="0" fill="hold" nodeType="withEffect">
                                  <p:stCondLst>
                                    <p:cond delay="0"/>
                                  </p:stCondLst>
                                  <p:childTnLst>
                                    <p:set>
                                      <p:cBhvr>
                                        <p:cTn id="8" dur="1" fill="hold">
                                          <p:stCondLst>
                                            <p:cond delay="0"/>
                                          </p:stCondLst>
                                        </p:cTn>
                                        <p:tgtEl>
                                          <p:spTgt spid="5"/>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effectLst>
                  <a:outerShdw blurRad="38100" dist="38100" dir="2700000" algn="tl">
                    <a:srgbClr val="000000">
                      <a:alpha val="43137"/>
                    </a:srgbClr>
                  </a:outerShdw>
                </a:effectLst>
              </a:rPr>
              <a:t>FDA: A Growing Regulatory Role</a:t>
            </a:r>
            <a:br>
              <a:rPr lang="en-US" sz="2800" dirty="0">
                <a:effectLst>
                  <a:outerShdw blurRad="38100" dist="38100" dir="2700000" algn="tl">
                    <a:srgbClr val="000000">
                      <a:alpha val="43137"/>
                    </a:srgbClr>
                  </a:outerShdw>
                </a:effectLst>
              </a:rPr>
            </a:br>
            <a:endParaRPr lang="en-US" sz="2800" dirty="0">
              <a:effectLst>
                <a:outerShdw blurRad="38100" dist="38100" dir="2700000" algn="tl">
                  <a:srgbClr val="000000">
                    <a:alpha val="43137"/>
                  </a:srgbClr>
                </a:outerShdw>
              </a:effectLst>
            </a:endParaRPr>
          </a:p>
        </p:txBody>
      </p:sp>
      <p:sp>
        <p:nvSpPr>
          <p:cNvPr id="4" name="TextBox 3"/>
          <p:cNvSpPr txBox="1"/>
          <p:nvPr/>
        </p:nvSpPr>
        <p:spPr>
          <a:xfrm>
            <a:off x="794124" y="1033841"/>
            <a:ext cx="7543052" cy="830997"/>
          </a:xfrm>
          <a:prstGeom prst="rect">
            <a:avLst/>
          </a:prstGeom>
          <a:noFill/>
        </p:spPr>
        <p:txBody>
          <a:bodyPr wrap="square" rtlCol="0">
            <a:spAutoFit/>
          </a:bodyPr>
          <a:lstStyle/>
          <a:p>
            <a:pPr algn="ctr"/>
            <a:r>
              <a:rPr lang="en-US" dirty="0"/>
              <a:t>An </a:t>
            </a:r>
            <a:r>
              <a:rPr lang="en-US" b="1" dirty="0"/>
              <a:t>increase degree of certainty </a:t>
            </a:r>
            <a:r>
              <a:rPr lang="en-US" dirty="0"/>
              <a:t>that comes with </a:t>
            </a:r>
            <a:r>
              <a:rPr lang="en-US" b="1" dirty="0"/>
              <a:t>high resolution data</a:t>
            </a:r>
            <a:r>
              <a:rPr lang="en-US" dirty="0"/>
              <a:t> allowed for </a:t>
            </a:r>
            <a:r>
              <a:rPr lang="en-US" b="1" dirty="0"/>
              <a:t>detection of this </a:t>
            </a:r>
            <a:r>
              <a:rPr lang="en-US" b="1" i="1" dirty="0"/>
              <a:t>Salmonella</a:t>
            </a:r>
            <a:r>
              <a:rPr lang="en-US" b="1" dirty="0"/>
              <a:t> contamination event </a:t>
            </a:r>
            <a:r>
              <a:rPr lang="en-US" dirty="0"/>
              <a:t>in nut butter across several states </a:t>
            </a:r>
            <a:r>
              <a:rPr lang="en-US" b="1" dirty="0"/>
              <a:t>with low level contamination and a widely distributed product</a:t>
            </a:r>
            <a:endParaRPr lang="en-US" dirty="0"/>
          </a:p>
        </p:txBody>
      </p:sp>
      <p:sp>
        <p:nvSpPr>
          <p:cNvPr id="6" name="Rectangle 5"/>
          <p:cNvSpPr/>
          <p:nvPr/>
        </p:nvSpPr>
        <p:spPr bwMode="auto">
          <a:xfrm>
            <a:off x="632759" y="5005933"/>
            <a:ext cx="7865782" cy="914400"/>
          </a:xfrm>
          <a:prstGeom prst="rect">
            <a:avLst/>
          </a:prstGeom>
          <a:solidFill>
            <a:schemeClr val="bg1"/>
          </a:solidFill>
          <a:ln w="12700" cap="flat" cmpd="sng" algn="ctr">
            <a:solidFill>
              <a:schemeClr val="bg2"/>
            </a:solidFill>
            <a:prstDash val="solid"/>
            <a:round/>
            <a:headEnd type="none" w="med" len="med"/>
            <a:tailEnd type="none" w="med" len="med"/>
          </a:ln>
          <a:effectLst/>
        </p:spPr>
        <p:txBody>
          <a:bodyPr vert="horz" wrap="square" lIns="274320" tIns="45720" rIns="274320" bIns="45720" numCol="1" rtlCol="0" anchor="ctr" anchorCtr="0" compatLnSpc="1">
            <a:prstTxWarp prst="textNoShape">
              <a:avLst/>
            </a:prstTxWarp>
          </a:bodyPr>
          <a:lstStyle/>
          <a:p>
            <a:r>
              <a:rPr lang="en-US" dirty="0"/>
              <a:t>In this case, </a:t>
            </a:r>
            <a:r>
              <a:rPr lang="en-US" b="1" dirty="0"/>
              <a:t>WGS identified the link and preempted an outbreak</a:t>
            </a:r>
            <a:r>
              <a:rPr lang="en-US" dirty="0"/>
              <a:t> even without availability of food – </a:t>
            </a:r>
            <a:r>
              <a:rPr lang="en-US" b="1" dirty="0"/>
              <a:t>it informs the epidemiology and our inspectors actions</a:t>
            </a:r>
          </a:p>
        </p:txBody>
      </p:sp>
      <p:grpSp>
        <p:nvGrpSpPr>
          <p:cNvPr id="5" name="Group 4"/>
          <p:cNvGrpSpPr/>
          <p:nvPr/>
        </p:nvGrpSpPr>
        <p:grpSpPr>
          <a:xfrm>
            <a:off x="327025" y="1997212"/>
            <a:ext cx="6204360" cy="2876347"/>
            <a:chOff x="327025" y="1997212"/>
            <a:chExt cx="6204360" cy="2876347"/>
          </a:xfrm>
        </p:grpSpPr>
        <p:sp>
          <p:nvSpPr>
            <p:cNvPr id="8" name="Rectangle 7"/>
            <p:cNvSpPr/>
            <p:nvPr/>
          </p:nvSpPr>
          <p:spPr bwMode="auto">
            <a:xfrm>
              <a:off x="327025" y="1997212"/>
              <a:ext cx="6204360" cy="2876347"/>
            </a:xfrm>
            <a:prstGeom prst="rect">
              <a:avLst/>
            </a:prstGeom>
            <a:solidFill>
              <a:schemeClr val="bg1"/>
            </a:solidFill>
            <a:ln w="6350" cap="flat" cmpd="sng" algn="ctr">
              <a:solidFill>
                <a:schemeClr val="bg1">
                  <a:lumMod val="7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ndParaRPr>
            </a:p>
          </p:txBody>
        </p:sp>
        <p:sp>
          <p:nvSpPr>
            <p:cNvPr id="7" name="TextBox 6"/>
            <p:cNvSpPr txBox="1"/>
            <p:nvPr/>
          </p:nvSpPr>
          <p:spPr>
            <a:xfrm>
              <a:off x="1357163" y="2109954"/>
              <a:ext cx="4144084" cy="338554"/>
            </a:xfrm>
            <a:prstGeom prst="rect">
              <a:avLst/>
            </a:prstGeom>
            <a:noFill/>
          </p:spPr>
          <p:txBody>
            <a:bodyPr wrap="none" rtlCol="0">
              <a:spAutoFit/>
            </a:bodyPr>
            <a:lstStyle/>
            <a:p>
              <a:pPr algn="ctr"/>
              <a:r>
                <a:rPr lang="en-US" b="1" dirty="0"/>
                <a:t>Outbreak / Pre-outbreak summer of 2014</a:t>
              </a:r>
            </a:p>
          </p:txBody>
        </p:sp>
        <p:grpSp>
          <p:nvGrpSpPr>
            <p:cNvPr id="45" name="Group 44"/>
            <p:cNvGrpSpPr/>
            <p:nvPr/>
          </p:nvGrpSpPr>
          <p:grpSpPr>
            <a:xfrm>
              <a:off x="3134036" y="2578285"/>
              <a:ext cx="3276600" cy="2199567"/>
              <a:chOff x="3821353" y="2789488"/>
              <a:chExt cx="3303899" cy="2784514"/>
            </a:xfrm>
          </p:grpSpPr>
          <p:grpSp>
            <p:nvGrpSpPr>
              <p:cNvPr id="46" name="Group 45"/>
              <p:cNvGrpSpPr/>
              <p:nvPr/>
            </p:nvGrpSpPr>
            <p:grpSpPr>
              <a:xfrm>
                <a:off x="3821353" y="2789488"/>
                <a:ext cx="3303899" cy="2784514"/>
                <a:chOff x="3191892" y="2789488"/>
                <a:chExt cx="3303899" cy="2784514"/>
              </a:xfrm>
            </p:grpSpPr>
            <p:sp>
              <p:nvSpPr>
                <p:cNvPr id="50" name="TextBox 49"/>
                <p:cNvSpPr txBox="1"/>
                <p:nvPr/>
              </p:nvSpPr>
              <p:spPr>
                <a:xfrm>
                  <a:off x="4752027" y="2789488"/>
                  <a:ext cx="449803" cy="147733"/>
                </a:xfrm>
                <a:prstGeom prst="rect">
                  <a:avLst/>
                </a:prstGeom>
                <a:noFill/>
              </p:spPr>
              <p:txBody>
                <a:bodyPr wrap="none" lIns="45720" tIns="27432" rIns="45720" bIns="27432" rtlCol="0" anchor="ctr">
                  <a:spAutoFit/>
                </a:bodyPr>
                <a:lstStyle/>
                <a:p>
                  <a:r>
                    <a:rPr lang="en-US" sz="600" dirty="0"/>
                    <a:t>Reference</a:t>
                  </a:r>
                </a:p>
              </p:txBody>
            </p:sp>
            <p:sp>
              <p:nvSpPr>
                <p:cNvPr id="51" name="TextBox 50"/>
                <p:cNvSpPr txBox="1"/>
                <p:nvPr/>
              </p:nvSpPr>
              <p:spPr>
                <a:xfrm>
                  <a:off x="4436545" y="3009220"/>
                  <a:ext cx="1107034" cy="147733"/>
                </a:xfrm>
                <a:prstGeom prst="rect">
                  <a:avLst/>
                </a:prstGeom>
                <a:noFill/>
              </p:spPr>
              <p:txBody>
                <a:bodyPr wrap="none" lIns="45720" tIns="27432" rIns="45720" bIns="27432" rtlCol="0" anchor="ctr">
                  <a:spAutoFit/>
                </a:bodyPr>
                <a:lstStyle/>
                <a:p>
                  <a:r>
                    <a:rPr lang="en-US" sz="600" dirty="0"/>
                    <a:t>CFSAN023486 FL clinical NA</a:t>
                  </a:r>
                </a:p>
              </p:txBody>
            </p:sp>
            <p:sp>
              <p:nvSpPr>
                <p:cNvPr id="52" name="TextBox 51"/>
                <p:cNvSpPr txBox="1"/>
                <p:nvPr/>
              </p:nvSpPr>
              <p:spPr>
                <a:xfrm>
                  <a:off x="4909768" y="3228952"/>
                  <a:ext cx="1270541" cy="147733"/>
                </a:xfrm>
                <a:prstGeom prst="rect">
                  <a:avLst/>
                </a:prstGeom>
                <a:solidFill>
                  <a:srgbClr val="9BBC51"/>
                </a:solidFill>
              </p:spPr>
              <p:txBody>
                <a:bodyPr wrap="none" lIns="45720" tIns="27432" rIns="45720" bIns="27432" rtlCol="0" anchor="ctr">
                  <a:spAutoFit/>
                </a:bodyPr>
                <a:lstStyle/>
                <a:p>
                  <a:r>
                    <a:rPr lang="en-US" sz="600" dirty="0">
                      <a:solidFill>
                        <a:schemeClr val="bg1"/>
                      </a:solidFill>
                    </a:rPr>
                    <a:t>CFSAN012866 TN clinical 1/28/14</a:t>
                  </a:r>
                </a:p>
              </p:txBody>
            </p:sp>
            <p:sp>
              <p:nvSpPr>
                <p:cNvPr id="53" name="TextBox 52"/>
                <p:cNvSpPr txBox="1"/>
                <p:nvPr/>
              </p:nvSpPr>
              <p:spPr>
                <a:xfrm>
                  <a:off x="4594286" y="3448684"/>
                  <a:ext cx="1265731" cy="147733"/>
                </a:xfrm>
                <a:prstGeom prst="rect">
                  <a:avLst/>
                </a:prstGeom>
                <a:solidFill>
                  <a:srgbClr val="9BBC51"/>
                </a:solidFill>
              </p:spPr>
              <p:txBody>
                <a:bodyPr wrap="none" lIns="45720" tIns="27432" rIns="45720" bIns="27432" rtlCol="0" anchor="ctr">
                  <a:spAutoFit/>
                </a:bodyPr>
                <a:lstStyle/>
                <a:p>
                  <a:r>
                    <a:rPr lang="en-US" sz="600" dirty="0">
                      <a:solidFill>
                        <a:schemeClr val="bg1"/>
                      </a:solidFill>
                    </a:rPr>
                    <a:t>CFSAN023961 TX clinical 4/24/14</a:t>
                  </a:r>
                </a:p>
              </p:txBody>
            </p:sp>
            <p:sp>
              <p:nvSpPr>
                <p:cNvPr id="54" name="TextBox 53"/>
                <p:cNvSpPr txBox="1"/>
                <p:nvPr/>
              </p:nvSpPr>
              <p:spPr>
                <a:xfrm>
                  <a:off x="4594286" y="3668416"/>
                  <a:ext cx="1400383" cy="147733"/>
                </a:xfrm>
                <a:prstGeom prst="rect">
                  <a:avLst/>
                </a:prstGeom>
                <a:solidFill>
                  <a:srgbClr val="4C80BF"/>
                </a:solidFill>
              </p:spPr>
              <p:txBody>
                <a:bodyPr wrap="none" lIns="45720" tIns="27432" rIns="45720" bIns="27432" rtlCol="0" anchor="ctr">
                  <a:spAutoFit/>
                </a:bodyPr>
                <a:lstStyle/>
                <a:p>
                  <a:r>
                    <a:rPr lang="en-US" sz="600" dirty="0">
                      <a:solidFill>
                        <a:schemeClr val="bg1"/>
                      </a:solidFill>
                    </a:rPr>
                    <a:t>CFSAN012311 environmental 2/25/14</a:t>
                  </a:r>
                </a:p>
              </p:txBody>
            </p:sp>
            <p:sp>
              <p:nvSpPr>
                <p:cNvPr id="55" name="TextBox 54"/>
                <p:cNvSpPr txBox="1"/>
                <p:nvPr/>
              </p:nvSpPr>
              <p:spPr>
                <a:xfrm>
                  <a:off x="4909768" y="3888148"/>
                  <a:ext cx="1400383" cy="147733"/>
                </a:xfrm>
                <a:prstGeom prst="rect">
                  <a:avLst/>
                </a:prstGeom>
                <a:solidFill>
                  <a:srgbClr val="4C80BF"/>
                </a:solidFill>
              </p:spPr>
              <p:txBody>
                <a:bodyPr wrap="none" lIns="45720" tIns="27432" rIns="45720" bIns="27432" rtlCol="0" anchor="ctr">
                  <a:spAutoFit/>
                </a:bodyPr>
                <a:lstStyle/>
                <a:p>
                  <a:r>
                    <a:rPr lang="en-US" sz="600">
                      <a:solidFill>
                        <a:schemeClr val="bg1"/>
                      </a:solidFill>
                    </a:rPr>
                    <a:t>CFSAN022904 environmental 7/16/14</a:t>
                  </a:r>
                  <a:endParaRPr lang="en-US" sz="600" dirty="0">
                    <a:solidFill>
                      <a:schemeClr val="bg1"/>
                    </a:solidFill>
                  </a:endParaRPr>
                </a:p>
              </p:txBody>
            </p:sp>
            <p:sp>
              <p:nvSpPr>
                <p:cNvPr id="56" name="TextBox 55"/>
                <p:cNvSpPr txBox="1"/>
                <p:nvPr/>
              </p:nvSpPr>
              <p:spPr>
                <a:xfrm>
                  <a:off x="4752027" y="4107880"/>
                  <a:ext cx="1400383" cy="147733"/>
                </a:xfrm>
                <a:prstGeom prst="rect">
                  <a:avLst/>
                </a:prstGeom>
                <a:solidFill>
                  <a:srgbClr val="4C80BF"/>
                </a:solidFill>
              </p:spPr>
              <p:txBody>
                <a:bodyPr wrap="none" lIns="45720" tIns="27432" rIns="45720" bIns="27432" rtlCol="0" anchor="ctr">
                  <a:spAutoFit/>
                </a:bodyPr>
                <a:lstStyle/>
                <a:p>
                  <a:r>
                    <a:rPr lang="en-US" sz="600" dirty="0">
                      <a:solidFill>
                        <a:schemeClr val="bg1"/>
                      </a:solidFill>
                    </a:rPr>
                    <a:t>CFSAN012310 environmental 2/25/14</a:t>
                  </a:r>
                </a:p>
              </p:txBody>
            </p:sp>
            <p:sp>
              <p:nvSpPr>
                <p:cNvPr id="57" name="TextBox 56"/>
                <p:cNvSpPr txBox="1"/>
                <p:nvPr/>
              </p:nvSpPr>
              <p:spPr>
                <a:xfrm>
                  <a:off x="5225250" y="4547344"/>
                  <a:ext cx="1270541" cy="147733"/>
                </a:xfrm>
                <a:prstGeom prst="rect">
                  <a:avLst/>
                </a:prstGeom>
                <a:solidFill>
                  <a:srgbClr val="9BBC51"/>
                </a:solidFill>
              </p:spPr>
              <p:txBody>
                <a:bodyPr wrap="none" lIns="45720" tIns="27432" rIns="45720" bIns="27432" rtlCol="0" anchor="ctr">
                  <a:spAutoFit/>
                </a:bodyPr>
                <a:lstStyle/>
                <a:p>
                  <a:r>
                    <a:rPr lang="en-US" sz="600" dirty="0">
                      <a:solidFill>
                        <a:schemeClr val="bg1"/>
                      </a:solidFill>
                    </a:rPr>
                    <a:t>CFSAN023487 CT clinical 3/18/14</a:t>
                  </a:r>
                </a:p>
              </p:txBody>
            </p:sp>
            <p:sp>
              <p:nvSpPr>
                <p:cNvPr id="58" name="TextBox 57"/>
                <p:cNvSpPr txBox="1"/>
                <p:nvPr/>
              </p:nvSpPr>
              <p:spPr>
                <a:xfrm>
                  <a:off x="4909768" y="4327612"/>
                  <a:ext cx="1400383" cy="147733"/>
                </a:xfrm>
                <a:prstGeom prst="rect">
                  <a:avLst/>
                </a:prstGeom>
                <a:solidFill>
                  <a:srgbClr val="4C80BF"/>
                </a:solidFill>
              </p:spPr>
              <p:txBody>
                <a:bodyPr wrap="none" lIns="45720" tIns="27432" rIns="45720" bIns="27432" rtlCol="0" anchor="ctr">
                  <a:spAutoFit/>
                </a:bodyPr>
                <a:lstStyle/>
                <a:p>
                  <a:r>
                    <a:rPr lang="en-US" sz="600" dirty="0">
                      <a:solidFill>
                        <a:schemeClr val="bg1"/>
                      </a:solidFill>
                    </a:rPr>
                    <a:t>CFSAN022903 environmental 7/16/14</a:t>
                  </a:r>
                </a:p>
              </p:txBody>
            </p:sp>
            <p:sp>
              <p:nvSpPr>
                <p:cNvPr id="59" name="TextBox 58"/>
                <p:cNvSpPr txBox="1"/>
                <p:nvPr/>
              </p:nvSpPr>
              <p:spPr>
                <a:xfrm>
                  <a:off x="4909768" y="4767076"/>
                  <a:ext cx="1400383" cy="147733"/>
                </a:xfrm>
                <a:prstGeom prst="rect">
                  <a:avLst/>
                </a:prstGeom>
                <a:solidFill>
                  <a:srgbClr val="4C80BF"/>
                </a:solidFill>
              </p:spPr>
              <p:txBody>
                <a:bodyPr wrap="none" lIns="45720" tIns="27432" rIns="45720" bIns="27432" rtlCol="0" anchor="ctr">
                  <a:spAutoFit/>
                </a:bodyPr>
                <a:lstStyle/>
                <a:p>
                  <a:r>
                    <a:rPr lang="en-US" sz="600" dirty="0">
                      <a:solidFill>
                        <a:schemeClr val="bg1"/>
                      </a:solidFill>
                    </a:rPr>
                    <a:t>CFSAN012309 environmental 2/25/14</a:t>
                  </a:r>
                </a:p>
              </p:txBody>
            </p:sp>
            <p:sp>
              <p:nvSpPr>
                <p:cNvPr id="60" name="TextBox 59"/>
                <p:cNvSpPr txBox="1"/>
                <p:nvPr/>
              </p:nvSpPr>
              <p:spPr>
                <a:xfrm>
                  <a:off x="5067509" y="4986808"/>
                  <a:ext cx="1222451" cy="147733"/>
                </a:xfrm>
                <a:prstGeom prst="rect">
                  <a:avLst/>
                </a:prstGeom>
                <a:solidFill>
                  <a:srgbClr val="9BBC51"/>
                </a:solidFill>
              </p:spPr>
              <p:txBody>
                <a:bodyPr wrap="none" lIns="45720" tIns="27432" rIns="45720" bIns="27432" rtlCol="0" anchor="ctr">
                  <a:spAutoFit/>
                </a:bodyPr>
                <a:lstStyle/>
                <a:p>
                  <a:r>
                    <a:rPr lang="en-US" sz="600" dirty="0">
                      <a:solidFill>
                        <a:schemeClr val="bg1"/>
                      </a:solidFill>
                    </a:rPr>
                    <a:t>CFSAN023485 TX clinical 6/5/14</a:t>
                  </a:r>
                </a:p>
              </p:txBody>
            </p:sp>
            <p:sp>
              <p:nvSpPr>
                <p:cNvPr id="61" name="TextBox 60"/>
                <p:cNvSpPr txBox="1"/>
                <p:nvPr/>
              </p:nvSpPr>
              <p:spPr>
                <a:xfrm>
                  <a:off x="4752027" y="5206540"/>
                  <a:ext cx="1196802" cy="147733"/>
                </a:xfrm>
                <a:prstGeom prst="rect">
                  <a:avLst/>
                </a:prstGeom>
                <a:solidFill>
                  <a:srgbClr val="9BBC51"/>
                </a:solidFill>
              </p:spPr>
              <p:txBody>
                <a:bodyPr wrap="none" lIns="45720" tIns="27432" rIns="45720" bIns="27432" rtlCol="0" anchor="ctr">
                  <a:spAutoFit/>
                </a:bodyPr>
                <a:lstStyle/>
                <a:p>
                  <a:r>
                    <a:rPr lang="en-US" sz="600" dirty="0">
                      <a:solidFill>
                        <a:schemeClr val="bg1"/>
                      </a:solidFill>
                    </a:rPr>
                    <a:t>CFSAN012867 IA clinical 3/4/14</a:t>
                  </a:r>
                </a:p>
              </p:txBody>
            </p:sp>
            <p:sp>
              <p:nvSpPr>
                <p:cNvPr id="62" name="TextBox 61"/>
                <p:cNvSpPr txBox="1"/>
                <p:nvPr/>
              </p:nvSpPr>
              <p:spPr>
                <a:xfrm>
                  <a:off x="4909768" y="5426269"/>
                  <a:ext cx="1288173" cy="147733"/>
                </a:xfrm>
                <a:prstGeom prst="rect">
                  <a:avLst/>
                </a:prstGeom>
                <a:solidFill>
                  <a:srgbClr val="9BBC51"/>
                </a:solidFill>
              </p:spPr>
              <p:txBody>
                <a:bodyPr wrap="none" lIns="45720" tIns="27432" rIns="45720" bIns="27432" rtlCol="0" anchor="ctr">
                  <a:spAutoFit/>
                </a:bodyPr>
                <a:lstStyle/>
                <a:p>
                  <a:r>
                    <a:rPr lang="en-US" sz="600" dirty="0">
                      <a:solidFill>
                        <a:schemeClr val="bg1"/>
                      </a:solidFill>
                    </a:rPr>
                    <a:t>CFSAN023960 NM clinical 1/22/14</a:t>
                  </a:r>
                </a:p>
              </p:txBody>
            </p:sp>
            <p:cxnSp>
              <p:nvCxnSpPr>
                <p:cNvPr id="63" name="Straight Connector 62"/>
                <p:cNvCxnSpPr/>
                <p:nvPr/>
              </p:nvCxnSpPr>
              <p:spPr bwMode="auto">
                <a:xfrm flipV="1">
                  <a:off x="4594286" y="3302819"/>
                  <a:ext cx="0" cy="1428258"/>
                </a:xfrm>
                <a:prstGeom prst="line">
                  <a:avLst/>
                </a:prstGeom>
                <a:noFill/>
                <a:ln w="12700" cap="flat" cmpd="sng" algn="ctr">
                  <a:solidFill>
                    <a:schemeClr val="tx1"/>
                  </a:solidFill>
                  <a:prstDash val="solid"/>
                  <a:round/>
                  <a:headEnd type="none" w="med" len="med"/>
                  <a:tailEnd type="none" w="med" len="med"/>
                </a:ln>
                <a:effectLst/>
              </p:spPr>
            </p:cxnSp>
            <p:cxnSp>
              <p:nvCxnSpPr>
                <p:cNvPr id="64" name="Straight Connector 63"/>
                <p:cNvCxnSpPr/>
                <p:nvPr/>
              </p:nvCxnSpPr>
              <p:spPr bwMode="auto">
                <a:xfrm flipV="1">
                  <a:off x="4752027" y="3962015"/>
                  <a:ext cx="0" cy="1538122"/>
                </a:xfrm>
                <a:prstGeom prst="line">
                  <a:avLst/>
                </a:prstGeom>
                <a:noFill/>
                <a:ln w="12700" cap="flat" cmpd="sng" algn="ctr">
                  <a:solidFill>
                    <a:schemeClr val="tx1"/>
                  </a:solidFill>
                  <a:prstDash val="solid"/>
                  <a:round/>
                  <a:headEnd type="none" w="med" len="med"/>
                  <a:tailEnd type="none" w="med" len="med"/>
                </a:ln>
                <a:effectLst/>
              </p:spPr>
            </p:cxnSp>
            <p:cxnSp>
              <p:nvCxnSpPr>
                <p:cNvPr id="65" name="Straight Connector 64"/>
                <p:cNvCxnSpPr>
                  <a:stCxn id="56" idx="1"/>
                </p:cNvCxnSpPr>
                <p:nvPr/>
              </p:nvCxnSpPr>
              <p:spPr bwMode="auto">
                <a:xfrm flipH="1">
                  <a:off x="4752028" y="3962015"/>
                  <a:ext cx="157740" cy="0"/>
                </a:xfrm>
                <a:prstGeom prst="line">
                  <a:avLst/>
                </a:prstGeom>
                <a:noFill/>
                <a:ln w="12700" cap="flat" cmpd="sng" algn="ctr">
                  <a:solidFill>
                    <a:schemeClr val="tx1"/>
                  </a:solidFill>
                  <a:prstDash val="solid"/>
                  <a:round/>
                  <a:headEnd type="none" w="med" len="med"/>
                  <a:tailEnd type="none" w="med" len="med"/>
                </a:ln>
                <a:effectLst/>
              </p:spPr>
            </p:cxnSp>
            <p:cxnSp>
              <p:nvCxnSpPr>
                <p:cNvPr id="66" name="Straight Connector 65"/>
                <p:cNvCxnSpPr>
                  <a:stCxn id="59" idx="1"/>
                </p:cNvCxnSpPr>
                <p:nvPr/>
              </p:nvCxnSpPr>
              <p:spPr bwMode="auto">
                <a:xfrm flipH="1">
                  <a:off x="4752028" y="4401479"/>
                  <a:ext cx="157740" cy="0"/>
                </a:xfrm>
                <a:prstGeom prst="line">
                  <a:avLst/>
                </a:prstGeom>
                <a:noFill/>
                <a:ln w="12700" cap="flat" cmpd="sng" algn="ctr">
                  <a:solidFill>
                    <a:schemeClr val="tx1"/>
                  </a:solidFill>
                  <a:prstDash val="solid"/>
                  <a:round/>
                  <a:headEnd type="none" w="med" len="med"/>
                  <a:tailEnd type="none" w="med" len="med"/>
                </a:ln>
                <a:effectLst/>
              </p:spPr>
            </p:cxnSp>
            <p:cxnSp>
              <p:nvCxnSpPr>
                <p:cNvPr id="67" name="Straight Connector 66"/>
                <p:cNvCxnSpPr>
                  <a:stCxn id="58" idx="1"/>
                </p:cNvCxnSpPr>
                <p:nvPr/>
              </p:nvCxnSpPr>
              <p:spPr bwMode="auto">
                <a:xfrm flipH="1">
                  <a:off x="4752028" y="4621211"/>
                  <a:ext cx="473222" cy="0"/>
                </a:xfrm>
                <a:prstGeom prst="line">
                  <a:avLst/>
                </a:prstGeom>
                <a:noFill/>
                <a:ln w="12700" cap="flat" cmpd="sng" algn="ctr">
                  <a:solidFill>
                    <a:schemeClr val="tx1"/>
                  </a:solidFill>
                  <a:prstDash val="solid"/>
                  <a:round/>
                  <a:headEnd type="none" w="med" len="med"/>
                  <a:tailEnd type="none" w="med" len="med"/>
                </a:ln>
                <a:effectLst/>
              </p:spPr>
            </p:cxnSp>
            <p:cxnSp>
              <p:nvCxnSpPr>
                <p:cNvPr id="68" name="Straight Connector 67"/>
                <p:cNvCxnSpPr>
                  <a:stCxn id="60" idx="1"/>
                </p:cNvCxnSpPr>
                <p:nvPr/>
              </p:nvCxnSpPr>
              <p:spPr bwMode="auto">
                <a:xfrm flipH="1">
                  <a:off x="4752028" y="4840943"/>
                  <a:ext cx="157740" cy="0"/>
                </a:xfrm>
                <a:prstGeom prst="line">
                  <a:avLst/>
                </a:prstGeom>
                <a:noFill/>
                <a:ln w="12700" cap="flat" cmpd="sng" algn="ctr">
                  <a:solidFill>
                    <a:schemeClr val="tx1"/>
                  </a:solidFill>
                  <a:prstDash val="solid"/>
                  <a:round/>
                  <a:headEnd type="none" w="med" len="med"/>
                  <a:tailEnd type="none" w="med" len="med"/>
                </a:ln>
                <a:effectLst/>
              </p:spPr>
            </p:cxnSp>
            <p:cxnSp>
              <p:nvCxnSpPr>
                <p:cNvPr id="69" name="Straight Connector 68"/>
                <p:cNvCxnSpPr>
                  <a:stCxn id="61" idx="1"/>
                </p:cNvCxnSpPr>
                <p:nvPr/>
              </p:nvCxnSpPr>
              <p:spPr bwMode="auto">
                <a:xfrm flipH="1">
                  <a:off x="4752027" y="5060675"/>
                  <a:ext cx="315482" cy="0"/>
                </a:xfrm>
                <a:prstGeom prst="line">
                  <a:avLst/>
                </a:prstGeom>
                <a:noFill/>
                <a:ln w="12700" cap="flat" cmpd="sng" algn="ctr">
                  <a:solidFill>
                    <a:schemeClr val="tx1"/>
                  </a:solidFill>
                  <a:prstDash val="solid"/>
                  <a:round/>
                  <a:headEnd type="none" w="med" len="med"/>
                  <a:tailEnd type="none" w="med" len="med"/>
                </a:ln>
                <a:effectLst/>
              </p:spPr>
            </p:cxnSp>
            <p:cxnSp>
              <p:nvCxnSpPr>
                <p:cNvPr id="70" name="Straight Connector 69"/>
                <p:cNvCxnSpPr>
                  <a:stCxn id="63" idx="1"/>
                </p:cNvCxnSpPr>
                <p:nvPr/>
              </p:nvCxnSpPr>
              <p:spPr bwMode="auto">
                <a:xfrm flipH="1">
                  <a:off x="4752028" y="5500136"/>
                  <a:ext cx="157740" cy="0"/>
                </a:xfrm>
                <a:prstGeom prst="line">
                  <a:avLst/>
                </a:prstGeom>
                <a:noFill/>
                <a:ln w="12700" cap="flat" cmpd="sng" algn="ctr">
                  <a:solidFill>
                    <a:schemeClr val="tx1"/>
                  </a:solidFill>
                  <a:prstDash val="solid"/>
                  <a:round/>
                  <a:headEnd type="none" w="med" len="med"/>
                  <a:tailEnd type="none" w="med" len="med"/>
                </a:ln>
                <a:effectLst/>
              </p:spPr>
            </p:cxnSp>
            <p:cxnSp>
              <p:nvCxnSpPr>
                <p:cNvPr id="71" name="Straight Connector 70"/>
                <p:cNvCxnSpPr>
                  <a:stCxn id="53" idx="1"/>
                </p:cNvCxnSpPr>
                <p:nvPr/>
              </p:nvCxnSpPr>
              <p:spPr bwMode="auto">
                <a:xfrm flipH="1">
                  <a:off x="4594286" y="3302819"/>
                  <a:ext cx="315482" cy="0"/>
                </a:xfrm>
                <a:prstGeom prst="line">
                  <a:avLst/>
                </a:prstGeom>
                <a:noFill/>
                <a:ln w="12700" cap="flat" cmpd="sng" algn="ctr">
                  <a:solidFill>
                    <a:schemeClr val="tx1"/>
                  </a:solidFill>
                  <a:prstDash val="solid"/>
                  <a:round/>
                  <a:headEnd type="none" w="med" len="med"/>
                  <a:tailEnd type="none" w="med" len="med"/>
                </a:ln>
                <a:effectLst/>
              </p:spPr>
            </p:cxnSp>
            <p:cxnSp>
              <p:nvCxnSpPr>
                <p:cNvPr id="72" name="Straight Connector 71"/>
                <p:cNvCxnSpPr/>
                <p:nvPr/>
              </p:nvCxnSpPr>
              <p:spPr bwMode="auto">
                <a:xfrm flipH="1">
                  <a:off x="4594286" y="4731077"/>
                  <a:ext cx="157741" cy="0"/>
                </a:xfrm>
                <a:prstGeom prst="line">
                  <a:avLst/>
                </a:prstGeom>
                <a:noFill/>
                <a:ln w="12700" cap="flat" cmpd="sng" algn="ctr">
                  <a:solidFill>
                    <a:schemeClr val="tx1"/>
                  </a:solidFill>
                  <a:prstDash val="solid"/>
                  <a:round/>
                  <a:headEnd type="none" w="med" len="med"/>
                  <a:tailEnd type="none" w="med" len="med"/>
                </a:ln>
                <a:effectLst/>
              </p:spPr>
            </p:cxnSp>
            <p:cxnSp>
              <p:nvCxnSpPr>
                <p:cNvPr id="73" name="Straight Connector 72"/>
                <p:cNvCxnSpPr/>
                <p:nvPr/>
              </p:nvCxnSpPr>
              <p:spPr bwMode="auto">
                <a:xfrm flipH="1">
                  <a:off x="3204400" y="4016948"/>
                  <a:ext cx="1389887" cy="0"/>
                </a:xfrm>
                <a:prstGeom prst="line">
                  <a:avLst/>
                </a:prstGeom>
                <a:noFill/>
                <a:ln w="12700" cap="flat" cmpd="sng" algn="ctr">
                  <a:solidFill>
                    <a:schemeClr val="tx1"/>
                  </a:solidFill>
                  <a:prstDash val="solid"/>
                  <a:round/>
                  <a:headEnd type="none" w="med" len="med"/>
                  <a:tailEnd type="none" w="med" len="med"/>
                </a:ln>
                <a:effectLst/>
              </p:spPr>
            </p:cxnSp>
            <p:cxnSp>
              <p:nvCxnSpPr>
                <p:cNvPr id="74" name="Straight Connector 73"/>
                <p:cNvCxnSpPr/>
                <p:nvPr/>
              </p:nvCxnSpPr>
              <p:spPr bwMode="auto">
                <a:xfrm flipV="1">
                  <a:off x="3899343" y="2852927"/>
                  <a:ext cx="0" cy="230160"/>
                </a:xfrm>
                <a:prstGeom prst="line">
                  <a:avLst/>
                </a:prstGeom>
                <a:noFill/>
                <a:ln w="12700" cap="flat" cmpd="sng" algn="ctr">
                  <a:solidFill>
                    <a:schemeClr val="tx1"/>
                  </a:solidFill>
                  <a:prstDash val="solid"/>
                  <a:round/>
                  <a:headEnd type="none" w="med" len="med"/>
                  <a:tailEnd type="none" w="med" len="med"/>
                </a:ln>
                <a:effectLst/>
              </p:spPr>
            </p:cxnSp>
            <p:cxnSp>
              <p:nvCxnSpPr>
                <p:cNvPr id="75" name="Straight Connector 74"/>
                <p:cNvCxnSpPr/>
                <p:nvPr/>
              </p:nvCxnSpPr>
              <p:spPr bwMode="auto">
                <a:xfrm flipH="1" flipV="1">
                  <a:off x="3899343" y="2860242"/>
                  <a:ext cx="852684" cy="0"/>
                </a:xfrm>
                <a:prstGeom prst="line">
                  <a:avLst/>
                </a:prstGeom>
                <a:noFill/>
                <a:ln w="12700" cap="flat" cmpd="sng" algn="ctr">
                  <a:solidFill>
                    <a:schemeClr val="tx1"/>
                  </a:solidFill>
                  <a:prstDash val="solid"/>
                  <a:round/>
                  <a:headEnd type="none" w="med" len="med"/>
                  <a:tailEnd type="none" w="med" len="med"/>
                </a:ln>
                <a:effectLst/>
              </p:spPr>
            </p:cxnSp>
            <p:cxnSp>
              <p:nvCxnSpPr>
                <p:cNvPr id="76" name="Straight Connector 75"/>
                <p:cNvCxnSpPr>
                  <a:stCxn id="52" idx="1"/>
                </p:cNvCxnSpPr>
                <p:nvPr/>
              </p:nvCxnSpPr>
              <p:spPr bwMode="auto">
                <a:xfrm flipH="1">
                  <a:off x="3899343" y="3083087"/>
                  <a:ext cx="537202" cy="0"/>
                </a:xfrm>
                <a:prstGeom prst="line">
                  <a:avLst/>
                </a:prstGeom>
                <a:noFill/>
                <a:ln w="12700" cap="flat" cmpd="sng" algn="ctr">
                  <a:solidFill>
                    <a:schemeClr val="tx1"/>
                  </a:solidFill>
                  <a:prstDash val="solid"/>
                  <a:round/>
                  <a:headEnd type="none" w="med" len="med"/>
                  <a:tailEnd type="none" w="med" len="med"/>
                </a:ln>
                <a:effectLst/>
              </p:spPr>
            </p:cxnSp>
            <p:cxnSp>
              <p:nvCxnSpPr>
                <p:cNvPr id="77" name="Straight Connector 76"/>
                <p:cNvCxnSpPr/>
                <p:nvPr/>
              </p:nvCxnSpPr>
              <p:spPr bwMode="auto">
                <a:xfrm flipH="1">
                  <a:off x="3204400" y="2968007"/>
                  <a:ext cx="694943" cy="0"/>
                </a:xfrm>
                <a:prstGeom prst="line">
                  <a:avLst/>
                </a:prstGeom>
                <a:noFill/>
                <a:ln w="12700" cap="flat" cmpd="sng" algn="ctr">
                  <a:solidFill>
                    <a:schemeClr val="tx1"/>
                  </a:solidFill>
                  <a:prstDash val="solid"/>
                  <a:round/>
                  <a:headEnd type="none" w="med" len="med"/>
                  <a:tailEnd type="none" w="med" len="med"/>
                </a:ln>
                <a:effectLst/>
              </p:spPr>
            </p:cxnSp>
            <p:cxnSp>
              <p:nvCxnSpPr>
                <p:cNvPr id="78" name="Straight Connector 77"/>
                <p:cNvCxnSpPr/>
                <p:nvPr/>
              </p:nvCxnSpPr>
              <p:spPr bwMode="auto">
                <a:xfrm flipV="1">
                  <a:off x="3204400" y="2968007"/>
                  <a:ext cx="0" cy="1048941"/>
                </a:xfrm>
                <a:prstGeom prst="line">
                  <a:avLst/>
                </a:prstGeom>
                <a:noFill/>
                <a:ln w="12700" cap="flat" cmpd="sng" algn="ctr">
                  <a:solidFill>
                    <a:schemeClr val="tx1"/>
                  </a:solidFill>
                  <a:prstDash val="solid"/>
                  <a:round/>
                  <a:headEnd type="none" w="med" len="med"/>
                  <a:tailEnd type="none" w="med" len="med"/>
                </a:ln>
                <a:effectLst/>
              </p:spPr>
            </p:cxnSp>
            <p:sp>
              <p:nvSpPr>
                <p:cNvPr id="79" name="TextBox 78"/>
                <p:cNvSpPr txBox="1"/>
                <p:nvPr/>
              </p:nvSpPr>
              <p:spPr>
                <a:xfrm>
                  <a:off x="3191892" y="4132027"/>
                  <a:ext cx="1414902" cy="461665"/>
                </a:xfrm>
                <a:prstGeom prst="rect">
                  <a:avLst/>
                </a:prstGeom>
                <a:noFill/>
              </p:spPr>
              <p:txBody>
                <a:bodyPr wrap="square" rtlCol="0">
                  <a:spAutoFit/>
                </a:bodyPr>
                <a:lstStyle/>
                <a:p>
                  <a:pPr algn="ctr"/>
                  <a:r>
                    <a:rPr lang="en-US" sz="800" b="1" dirty="0"/>
                    <a:t>0.08</a:t>
                  </a:r>
                </a:p>
                <a:p>
                  <a:pPr algn="ctr"/>
                  <a:r>
                    <a:rPr lang="en-US" sz="800" dirty="0"/>
                    <a:t>Inferred number of substitutions per site</a:t>
                  </a:r>
                </a:p>
              </p:txBody>
            </p:sp>
            <p:cxnSp>
              <p:nvCxnSpPr>
                <p:cNvPr id="80" name="Straight Connector 79"/>
                <p:cNvCxnSpPr/>
                <p:nvPr/>
              </p:nvCxnSpPr>
              <p:spPr bwMode="auto">
                <a:xfrm>
                  <a:off x="3618568" y="4132027"/>
                  <a:ext cx="561550" cy="0"/>
                </a:xfrm>
                <a:prstGeom prst="line">
                  <a:avLst/>
                </a:prstGeom>
                <a:noFill/>
                <a:ln w="12700" cap="flat" cmpd="sng" algn="ctr">
                  <a:solidFill>
                    <a:schemeClr val="tx1"/>
                  </a:solidFill>
                  <a:prstDash val="solid"/>
                  <a:round/>
                  <a:headEnd type="none" w="med" len="med"/>
                  <a:tailEnd type="none" w="med" len="med"/>
                </a:ln>
                <a:effectLst/>
              </p:spPr>
            </p:cxnSp>
          </p:grpSp>
          <p:grpSp>
            <p:nvGrpSpPr>
              <p:cNvPr id="47" name="Group 46"/>
              <p:cNvGrpSpPr/>
              <p:nvPr/>
            </p:nvGrpSpPr>
            <p:grpSpPr>
              <a:xfrm>
                <a:off x="3929756" y="5051778"/>
                <a:ext cx="137160" cy="448255"/>
                <a:chOff x="3952062" y="5123828"/>
                <a:chExt cx="137160" cy="448255"/>
              </a:xfrm>
            </p:grpSpPr>
            <p:sp>
              <p:nvSpPr>
                <p:cNvPr id="48" name="Rectangle 47"/>
                <p:cNvSpPr/>
                <p:nvPr/>
              </p:nvSpPr>
              <p:spPr bwMode="auto">
                <a:xfrm>
                  <a:off x="3952062" y="5123828"/>
                  <a:ext cx="137160" cy="137160"/>
                </a:xfrm>
                <a:prstGeom prst="rect">
                  <a:avLst/>
                </a:prstGeom>
                <a:solidFill>
                  <a:srgbClr val="4C80BF"/>
                </a:solidFill>
                <a:ln w="12700" cap="flat" cmpd="sng" algn="ctr">
                  <a:noFill/>
                  <a:prstDash val="solid"/>
                  <a:round/>
                  <a:headEnd type="none" w="med" len="med"/>
                  <a:tailEnd type="none" w="med" len="med"/>
                </a:ln>
                <a:effectLst/>
              </p:spPr>
              <p:txBody>
                <a:bodyPr vert="horz" wrap="none" lIns="36576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dirty="0" err="1">
                      <a:ln>
                        <a:noFill/>
                      </a:ln>
                      <a:solidFill>
                        <a:schemeClr val="tx1"/>
                      </a:solidFill>
                      <a:effectLst/>
                      <a:latin typeface="Arial" charset="0"/>
                    </a:rPr>
                    <a:t>Env</a:t>
                  </a:r>
                  <a:r>
                    <a:rPr kumimoji="0" lang="en-US" sz="800" b="0" i="0" u="none" strike="noStrike" cap="none" normalizeH="0" baseline="0" dirty="0">
                      <a:ln>
                        <a:noFill/>
                      </a:ln>
                      <a:solidFill>
                        <a:schemeClr val="tx1"/>
                      </a:solidFill>
                      <a:effectLst/>
                      <a:latin typeface="Arial" charset="0"/>
                    </a:rPr>
                    <a:t>.</a:t>
                  </a:r>
                  <a:r>
                    <a:rPr kumimoji="0" lang="en-US" sz="800" b="0" i="0" u="none" strike="noStrike" cap="none" normalizeH="0" dirty="0">
                      <a:ln>
                        <a:noFill/>
                      </a:ln>
                      <a:solidFill>
                        <a:schemeClr val="tx1"/>
                      </a:solidFill>
                      <a:effectLst/>
                      <a:latin typeface="Arial" charset="0"/>
                    </a:rPr>
                    <a:t> swab</a:t>
                  </a:r>
                  <a:endParaRPr kumimoji="0" lang="en-US" sz="600" b="0" i="0" u="none" strike="noStrike" cap="none" normalizeH="0" baseline="0" dirty="0">
                    <a:ln>
                      <a:noFill/>
                    </a:ln>
                    <a:solidFill>
                      <a:schemeClr val="tx1"/>
                    </a:solidFill>
                    <a:effectLst/>
                    <a:latin typeface="Arial" charset="0"/>
                  </a:endParaRPr>
                </a:p>
              </p:txBody>
            </p:sp>
            <p:sp>
              <p:nvSpPr>
                <p:cNvPr id="49" name="Rectangle 48"/>
                <p:cNvSpPr/>
                <p:nvPr/>
              </p:nvSpPr>
              <p:spPr bwMode="auto">
                <a:xfrm>
                  <a:off x="3952062" y="5434923"/>
                  <a:ext cx="137160" cy="137160"/>
                </a:xfrm>
                <a:prstGeom prst="rect">
                  <a:avLst/>
                </a:prstGeom>
                <a:solidFill>
                  <a:srgbClr val="9BBC51"/>
                </a:solidFill>
                <a:ln w="12700" cap="flat" cmpd="sng" algn="ctr">
                  <a:noFill/>
                  <a:prstDash val="solid"/>
                  <a:round/>
                  <a:headEnd type="none" w="med" len="med"/>
                  <a:tailEnd type="none" w="med" len="med"/>
                </a:ln>
                <a:effectLst/>
              </p:spPr>
              <p:txBody>
                <a:bodyPr vert="horz" wrap="none" lIns="365760" tIns="45720" rIns="91440" bIns="45720" numCol="1" rtlCol="0" anchor="ctr" anchorCtr="0" compatLnSpc="1">
                  <a:prstTxWarp prst="textNoShape">
                    <a:avLst/>
                  </a:prstTxWarp>
                </a:bodyPr>
                <a:lstStyle/>
                <a:p>
                  <a:r>
                    <a:rPr kumimoji="0" lang="en-US" sz="800" b="0" i="0" u="none" strike="noStrike" cap="none" normalizeH="0" baseline="0">
                      <a:ln>
                        <a:noFill/>
                      </a:ln>
                      <a:solidFill>
                        <a:schemeClr val="tx1"/>
                      </a:solidFill>
                      <a:effectLst/>
                      <a:latin typeface="Arial" charset="0"/>
                    </a:rPr>
                    <a:t>Clinical</a:t>
                  </a:r>
                  <a:endParaRPr lang="en-US" sz="600" dirty="0"/>
                </a:p>
              </p:txBody>
            </p:sp>
          </p:grpSp>
        </p:grpSp>
        <p:pic>
          <p:nvPicPr>
            <p:cNvPr id="81" name="Picture 80"/>
            <p:cNvPicPr>
              <a:picLocks noChangeAspect="1"/>
            </p:cNvPicPr>
            <p:nvPr/>
          </p:nvPicPr>
          <p:blipFill rotWithShape="1">
            <a:blip r:embed="rId3"/>
            <a:srcRect l="12575" t="67892" r="55158" b="742"/>
            <a:stretch/>
          </p:blipFill>
          <p:spPr>
            <a:xfrm>
              <a:off x="449291" y="2602566"/>
              <a:ext cx="2562479" cy="2151004"/>
            </a:xfrm>
            <a:prstGeom prst="rect">
              <a:avLst/>
            </a:prstGeom>
            <a:noFill/>
            <a:ln>
              <a:noFill/>
            </a:ln>
          </p:spPr>
        </p:pic>
      </p:grpSp>
      <p:sp>
        <p:nvSpPr>
          <p:cNvPr id="85" name="TextBox 84"/>
          <p:cNvSpPr txBox="1"/>
          <p:nvPr/>
        </p:nvSpPr>
        <p:spPr>
          <a:xfrm>
            <a:off x="327025" y="5975117"/>
            <a:ext cx="8477250" cy="246221"/>
          </a:xfrm>
          <a:prstGeom prst="rect">
            <a:avLst/>
          </a:prstGeom>
          <a:noFill/>
        </p:spPr>
        <p:txBody>
          <a:bodyPr wrap="square" rtlCol="0" anchor="b">
            <a:spAutoFit/>
          </a:bodyPr>
          <a:lstStyle/>
          <a:p>
            <a:r>
              <a:rPr lang="en-US" sz="1000"/>
              <a:t>Adapted From: Slide produced by David White, FDA</a:t>
            </a:r>
          </a:p>
        </p:txBody>
      </p:sp>
      <p:pic>
        <p:nvPicPr>
          <p:cNvPr id="87" name="Picture 86"/>
          <p:cNvPicPr>
            <a:picLocks noChangeAspect="1"/>
          </p:cNvPicPr>
          <p:nvPr/>
        </p:nvPicPr>
        <p:blipFill rotWithShape="1">
          <a:blip r:embed="rId4" cstate="print">
            <a:extLst>
              <a:ext uri="{28A0092B-C50C-407E-A947-70E740481C1C}">
                <a14:useLocalDpi xmlns:a14="http://schemas.microsoft.com/office/drawing/2010/main" val="0"/>
              </a:ext>
            </a:extLst>
          </a:blip>
          <a:srcRect l="7804" r="3544"/>
          <a:stretch/>
        </p:blipFill>
        <p:spPr>
          <a:xfrm rot="16200000">
            <a:off x="6284585" y="2353869"/>
            <a:ext cx="2876346" cy="2163034"/>
          </a:xfrm>
          <a:prstGeom prst="rect">
            <a:avLst/>
          </a:prstGeom>
        </p:spPr>
      </p:pic>
      <p:pic>
        <p:nvPicPr>
          <p:cNvPr id="88" name="Picture 8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9977573">
            <a:off x="6544506" y="2983723"/>
            <a:ext cx="2356504" cy="903326"/>
          </a:xfrm>
          <a:prstGeom prst="rect">
            <a:avLst/>
          </a:prstGeom>
          <a:effectLst>
            <a:outerShdw sx="101000" sy="101000" algn="ctr" rotWithShape="0">
              <a:prstClr val="black">
                <a:alpha val="75000"/>
              </a:prstClr>
            </a:outerShdw>
          </a:effectLst>
        </p:spPr>
      </p:pic>
      <p:pic>
        <p:nvPicPr>
          <p:cNvPr id="83" name="Picture 82"/>
          <p:cNvPicPr>
            <a:picLocks noChangeAspect="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8270054" y="183240"/>
            <a:ext cx="534221" cy="215667"/>
          </a:xfrm>
          <a:prstGeom prst="rect">
            <a:avLst/>
          </a:prstGeom>
        </p:spPr>
      </p:pic>
      <p:sp>
        <p:nvSpPr>
          <p:cNvPr id="84" name="Rectangle 83"/>
          <p:cNvSpPr/>
          <p:nvPr/>
        </p:nvSpPr>
        <p:spPr bwMode="auto">
          <a:xfrm>
            <a:off x="0" y="2"/>
            <a:ext cx="9144000" cy="89922"/>
          </a:xfrm>
          <a:prstGeom prst="rect">
            <a:avLst/>
          </a:prstGeom>
          <a:solidFill>
            <a:schemeClr val="bg2"/>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5108172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par>
                          <p:cTn id="12" fill="hold">
                            <p:stCondLst>
                              <p:cond delay="1000"/>
                            </p:stCondLst>
                            <p:childTnLst>
                              <p:par>
                                <p:cTn id="13" presetID="23" presetClass="entr" presetSubtype="16" fill="hold" nodeType="afterEffect">
                                  <p:stCondLst>
                                    <p:cond delay="0"/>
                                  </p:stCondLst>
                                  <p:childTnLst>
                                    <p:set>
                                      <p:cBhvr>
                                        <p:cTn id="14" dur="1" fill="hold">
                                          <p:stCondLst>
                                            <p:cond delay="0"/>
                                          </p:stCondLst>
                                        </p:cTn>
                                        <p:tgtEl>
                                          <p:spTgt spid="87"/>
                                        </p:tgtEl>
                                        <p:attrNameLst>
                                          <p:attrName>style.visibility</p:attrName>
                                        </p:attrNameLst>
                                      </p:cBhvr>
                                      <p:to>
                                        <p:strVal val="visible"/>
                                      </p:to>
                                    </p:set>
                                    <p:anim calcmode="lin" valueType="num">
                                      <p:cBhvr>
                                        <p:cTn id="15" dur="500" fill="hold"/>
                                        <p:tgtEl>
                                          <p:spTgt spid="87"/>
                                        </p:tgtEl>
                                        <p:attrNameLst>
                                          <p:attrName>ppt_w</p:attrName>
                                        </p:attrNameLst>
                                      </p:cBhvr>
                                      <p:tavLst>
                                        <p:tav tm="0">
                                          <p:val>
                                            <p:fltVal val="0"/>
                                          </p:val>
                                        </p:tav>
                                        <p:tav tm="100000">
                                          <p:val>
                                            <p:strVal val="#ppt_w"/>
                                          </p:val>
                                        </p:tav>
                                      </p:tavLst>
                                    </p:anim>
                                    <p:anim calcmode="lin" valueType="num">
                                      <p:cBhvr>
                                        <p:cTn id="16" dur="500" fill="hold"/>
                                        <p:tgtEl>
                                          <p:spTgt spid="87"/>
                                        </p:tgtEl>
                                        <p:attrNameLst>
                                          <p:attrName>ppt_h</p:attrName>
                                        </p:attrNameLst>
                                      </p:cBhvr>
                                      <p:tavLst>
                                        <p:tav tm="0">
                                          <p:val>
                                            <p:fltVal val="0"/>
                                          </p:val>
                                        </p:tav>
                                        <p:tav tm="100000">
                                          <p:val>
                                            <p:strVal val="#ppt_h"/>
                                          </p:val>
                                        </p:tav>
                                      </p:tavLst>
                                    </p:anim>
                                  </p:childTnLst>
                                </p:cTn>
                              </p:par>
                            </p:childTnLst>
                          </p:cTn>
                        </p:par>
                        <p:par>
                          <p:cTn id="17" fill="hold">
                            <p:stCondLst>
                              <p:cond delay="1500"/>
                            </p:stCondLst>
                            <p:childTnLst>
                              <p:par>
                                <p:cTn id="18" presetID="23" presetClass="entr" presetSubtype="16" fill="hold" nodeType="afterEffect">
                                  <p:stCondLst>
                                    <p:cond delay="0"/>
                                  </p:stCondLst>
                                  <p:childTnLst>
                                    <p:set>
                                      <p:cBhvr>
                                        <p:cTn id="19" dur="1" fill="hold">
                                          <p:stCondLst>
                                            <p:cond delay="0"/>
                                          </p:stCondLst>
                                        </p:cTn>
                                        <p:tgtEl>
                                          <p:spTgt spid="88"/>
                                        </p:tgtEl>
                                        <p:attrNameLst>
                                          <p:attrName>style.visibility</p:attrName>
                                        </p:attrNameLst>
                                      </p:cBhvr>
                                      <p:to>
                                        <p:strVal val="visible"/>
                                      </p:to>
                                    </p:set>
                                    <p:anim calcmode="lin" valueType="num">
                                      <p:cBhvr>
                                        <p:cTn id="20" dur="500" fill="hold"/>
                                        <p:tgtEl>
                                          <p:spTgt spid="88"/>
                                        </p:tgtEl>
                                        <p:attrNameLst>
                                          <p:attrName>ppt_w</p:attrName>
                                        </p:attrNameLst>
                                      </p:cBhvr>
                                      <p:tavLst>
                                        <p:tav tm="0">
                                          <p:val>
                                            <p:fltVal val="0"/>
                                          </p:val>
                                        </p:tav>
                                        <p:tav tm="100000">
                                          <p:val>
                                            <p:strVal val="#ppt_w"/>
                                          </p:val>
                                        </p:tav>
                                      </p:tavLst>
                                    </p:anim>
                                    <p:anim calcmode="lin" valueType="num">
                                      <p:cBhvr>
                                        <p:cTn id="21" dur="500" fill="hold"/>
                                        <p:tgtEl>
                                          <p:spTgt spid="88"/>
                                        </p:tgtEl>
                                        <p:attrNameLst>
                                          <p:attrName>ppt_h</p:attrName>
                                        </p:attrNameLst>
                                      </p:cBhvr>
                                      <p:tavLst>
                                        <p:tav tm="0">
                                          <p:val>
                                            <p:fltVal val="0"/>
                                          </p:val>
                                        </p:tav>
                                        <p:tav tm="100000">
                                          <p:val>
                                            <p:strVal val="#ppt_h"/>
                                          </p:val>
                                        </p:tav>
                                      </p:tavLst>
                                    </p:anim>
                                  </p:childTnLst>
                                </p:cTn>
                              </p:par>
                            </p:childTnLst>
                          </p:cTn>
                        </p:par>
                        <p:par>
                          <p:cTn id="22" fill="hold">
                            <p:stCondLst>
                              <p:cond delay="2000"/>
                            </p:stCondLst>
                            <p:childTnLst>
                              <p:par>
                                <p:cTn id="23" presetID="10" presetClass="entr" presetSubtype="0" fill="hold" grpId="0" nodeType="after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animBg="1"/>
    </p:bldLst>
  </p:timing>
</p:sld>
</file>

<file path=ppt/theme/theme1.xml><?xml version="1.0" encoding="utf-8"?>
<a:theme xmlns:a="http://schemas.openxmlformats.org/drawingml/2006/main" name="Illumina_Template_Oncology_EXTERNAL">
  <a:themeElements>
    <a:clrScheme name="Primary-Secondary">
      <a:dk1>
        <a:srgbClr val="1A1818"/>
      </a:dk1>
      <a:lt1>
        <a:srgbClr val="FFFFFF"/>
      </a:lt1>
      <a:dk2>
        <a:srgbClr val="1A1818"/>
      </a:dk2>
      <a:lt2>
        <a:srgbClr val="7D7C7C"/>
      </a:lt2>
      <a:accent1>
        <a:srgbClr val="3E7EBE"/>
      </a:accent1>
      <a:accent2>
        <a:srgbClr val="97AD4A"/>
      </a:accent2>
      <a:accent3>
        <a:srgbClr val="7D7C7C"/>
      </a:accent3>
      <a:accent4>
        <a:srgbClr val="885087"/>
      </a:accent4>
      <a:accent5>
        <a:srgbClr val="31859C"/>
      </a:accent5>
      <a:accent6>
        <a:srgbClr val="A92C2F"/>
      </a:accent6>
      <a:hlink>
        <a:srgbClr val="4B9BEC"/>
      </a:hlink>
      <a:folHlink>
        <a:srgbClr val="326CA4"/>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6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600" b="0" i="0" u="none" strike="noStrike" cap="none" normalizeH="0" baseline="0" smtClean="0">
            <a:ln>
              <a:noFill/>
            </a:ln>
            <a:solidFill>
              <a:schemeClr val="tx1"/>
            </a:solidFill>
            <a:effectLst/>
            <a:latin typeface="Arial" charset="0"/>
          </a:defRPr>
        </a:defPPr>
      </a:lstStyle>
    </a:lnDef>
  </a:objectDefaults>
  <a:extraClrSchemeLst>
    <a:extraClrScheme>
      <a:clrScheme name="Illumina Colors">
        <a:dk1>
          <a:srgbClr val="4D4D4F"/>
        </a:dk1>
        <a:lt1>
          <a:srgbClr val="FFFFFF"/>
        </a:lt1>
        <a:dk2>
          <a:srgbClr val="4D4D4F"/>
        </a:dk2>
        <a:lt2>
          <a:srgbClr val="BBBBBB"/>
        </a:lt2>
        <a:accent1>
          <a:srgbClr val="AD73AC"/>
        </a:accent1>
        <a:accent2>
          <a:srgbClr val="7CA8D4"/>
        </a:accent2>
        <a:accent3>
          <a:srgbClr val="B9C980"/>
        </a:accent3>
        <a:accent4>
          <a:srgbClr val="D04C4F"/>
        </a:accent4>
        <a:accent5>
          <a:srgbClr val="D3BCD2"/>
        </a:accent5>
        <a:accent6>
          <a:srgbClr val="A9C1D9"/>
        </a:accent6>
        <a:hlink>
          <a:srgbClr val="B9C980"/>
        </a:hlink>
        <a:folHlink>
          <a:srgbClr val="7CA8D4"/>
        </a:folHlink>
      </a:clrScheme>
      <a:clrMap bg1="lt1" tx1="dk1" bg2="lt2" tx2="dk2" accent1="accent1" accent2="accent2" accent3="accent3" accent4="accent4" accent5="accent5" accent6="accent6" hlink="hlink" folHlink="folHlink"/>
    </a:extraClrScheme>
    <a:extraClrScheme>
      <a:clrScheme name="Illumina Colors">
        <a:dk1>
          <a:srgbClr val="4D4D4F"/>
        </a:dk1>
        <a:lt1>
          <a:srgbClr val="FFFFFF"/>
        </a:lt1>
        <a:dk2>
          <a:srgbClr val="4D4D4F"/>
        </a:dk2>
        <a:lt2>
          <a:srgbClr val="BBBBBB"/>
        </a:lt2>
        <a:accent1>
          <a:srgbClr val="AD73AC"/>
        </a:accent1>
        <a:accent2>
          <a:srgbClr val="7CA8D4"/>
        </a:accent2>
        <a:accent3>
          <a:srgbClr val="B9C980"/>
        </a:accent3>
        <a:accent4>
          <a:srgbClr val="D04C4F"/>
        </a:accent4>
        <a:accent5>
          <a:srgbClr val="D3BCD2"/>
        </a:accent5>
        <a:accent6>
          <a:srgbClr val="A9C1D9"/>
        </a:accent6>
        <a:hlink>
          <a:srgbClr val="B9C980"/>
        </a:hlink>
        <a:folHlink>
          <a:srgbClr val="7CA8D4"/>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Illumina_Template_Oncology_EXTERNAL.potx" id="{FDA54426-2D91-5B4F-9A31-2A7C9221F8C0}" vid="{74C16603-9C64-304B-8121-DD2B55E183FB}"/>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Primary-Secondary">
    <a:dk1>
      <a:srgbClr val="1A1818"/>
    </a:dk1>
    <a:lt1>
      <a:srgbClr val="FFFFFF"/>
    </a:lt1>
    <a:dk2>
      <a:srgbClr val="1A1818"/>
    </a:dk2>
    <a:lt2>
      <a:srgbClr val="7D7C7C"/>
    </a:lt2>
    <a:accent1>
      <a:srgbClr val="3E7EBE"/>
    </a:accent1>
    <a:accent2>
      <a:srgbClr val="97AD4A"/>
    </a:accent2>
    <a:accent3>
      <a:srgbClr val="7D7C7C"/>
    </a:accent3>
    <a:accent4>
      <a:srgbClr val="885087"/>
    </a:accent4>
    <a:accent5>
      <a:srgbClr val="31859C"/>
    </a:accent5>
    <a:accent6>
      <a:srgbClr val="A92C2F"/>
    </a:accent6>
    <a:hlink>
      <a:srgbClr val="4B9BEC"/>
    </a:hlink>
    <a:folHlink>
      <a:srgbClr val="326CA4"/>
    </a:folHlink>
  </a:clrScheme>
</a:themeOverride>
</file>

<file path=docProps/app.xml><?xml version="1.0" encoding="utf-8"?>
<Properties xmlns="http://schemas.openxmlformats.org/officeDocument/2006/extended-properties" xmlns:vt="http://schemas.openxmlformats.org/officeDocument/2006/docPropsVTypes">
  <Template/>
  <TotalTime>3943</TotalTime>
  <Words>1777</Words>
  <Application>Microsoft Office PowerPoint</Application>
  <PresentationFormat>On-screen Show (4:3)</PresentationFormat>
  <Paragraphs>378</Paragraphs>
  <Slides>28</Slides>
  <Notes>15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28</vt:i4>
      </vt:variant>
    </vt:vector>
  </HeadingPairs>
  <TitlesOfParts>
    <vt:vector size="36" baseType="lpstr">
      <vt:lpstr>Arial-BoldMT</vt:lpstr>
      <vt:lpstr>ArialMT</vt:lpstr>
      <vt:lpstr>Gill Sans</vt:lpstr>
      <vt:lpstr>Arial</vt:lpstr>
      <vt:lpstr>Calibri</vt:lpstr>
      <vt:lpstr>Calibri Light</vt:lpstr>
      <vt:lpstr>Wingdings</vt:lpstr>
      <vt:lpstr>Illumina_Template_Oncology_EXTERNAL</vt:lpstr>
      <vt:lpstr>20th Genomic Standards Consortium Meeting Towards robust clinical use of NGS technology in small and large genomes</vt:lpstr>
      <vt:lpstr>More than a Decade of NGS Innovation</vt:lpstr>
      <vt:lpstr>PowerPoint Presentation</vt:lpstr>
      <vt:lpstr>Driving Standardization is in Our Best Interest</vt:lpstr>
      <vt:lpstr>Epidemiology and Whole-Genome Sequencing (WGS)</vt:lpstr>
      <vt:lpstr>Two Laboratory Surveillance Systems In the USA That use WGS</vt:lpstr>
      <vt:lpstr>FDA Protocol Application: Bacterial WGS from culture</vt:lpstr>
      <vt:lpstr>PowerPoint Presentation</vt:lpstr>
      <vt:lpstr>FDA: A Growing Regulatory Role </vt:lpstr>
      <vt:lpstr>Foodborne Disease Surveillance </vt:lpstr>
      <vt:lpstr>How Illumina is Making a Difference In Food Safety</vt:lpstr>
      <vt:lpstr>SEquencing Quality Control Consortium Led by FDA</vt:lpstr>
      <vt:lpstr>Led by Division of Bioinformatics and Biostatistics at FDA’s National Center for Toxicological Research (NCTR/FDA)</vt:lpstr>
      <vt:lpstr>SEquencing Quality Control Phase 2</vt:lpstr>
      <vt:lpstr>Multi-omics for Reference Characterization</vt:lpstr>
      <vt:lpstr>Assessing Impacting Factors</vt:lpstr>
      <vt:lpstr>Result Sharing with Community</vt:lpstr>
      <vt:lpstr>Factors on Variant Calling Performance</vt:lpstr>
      <vt:lpstr>Variant Calling:  Distinguishing Signals from Noises</vt:lpstr>
      <vt:lpstr>Sufficient Sampling to See The Signal</vt:lpstr>
      <vt:lpstr>PowerPoint Presentation</vt:lpstr>
      <vt:lpstr>Clear Separation in Sample Distribution between Signals and Noises</vt:lpstr>
      <vt:lpstr>Right Input Mass and Sequencing Depth Together for Sensitivity and Specificity</vt:lpstr>
      <vt:lpstr>Things to Watch out for in Validation</vt:lpstr>
      <vt:lpstr>Understand the Assay Limit to Avoid Apple-to-Orange Assessment</vt:lpstr>
      <vt:lpstr>Limit of Detection for RNA Variants is Tricky</vt:lpstr>
      <vt:lpstr>Reproducibility</vt:lpstr>
      <vt:lpstr>At The End of The Day, We All Want to Know…</vt:lpstr>
    </vt:vector>
  </TitlesOfParts>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Oncology PowerPoint Presentation</dc:title>
  <dc:creator>Presentation Manager</dc:creator>
  <cp:lastModifiedBy>Chuang, Han-Yu</cp:lastModifiedBy>
  <cp:revision>310</cp:revision>
  <dcterms:created xsi:type="dcterms:W3CDTF">2016-09-07T16:08:01Z</dcterms:created>
  <dcterms:modified xsi:type="dcterms:W3CDTF">2018-05-01T16:14:43Z</dcterms:modified>
</cp:coreProperties>
</file>